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256" r:id="rId5"/>
    <p:sldId id="257" r:id="rId6"/>
    <p:sldId id="258" r:id="rId7"/>
    <p:sldId id="276" r:id="rId8"/>
    <p:sldId id="261" r:id="rId9"/>
    <p:sldId id="278" r:id="rId10"/>
    <p:sldId id="279" r:id="rId11"/>
    <p:sldId id="280" r:id="rId12"/>
    <p:sldId id="282" r:id="rId13"/>
    <p:sldId id="281" r:id="rId14"/>
    <p:sldId id="283" r:id="rId15"/>
    <p:sldId id="285" r:id="rId16"/>
    <p:sldId id="289" r:id="rId17"/>
    <p:sldId id="291" r:id="rId18"/>
    <p:sldId id="290" r:id="rId19"/>
    <p:sldId id="292" r:id="rId20"/>
    <p:sldId id="293" r:id="rId21"/>
    <p:sldId id="294" r:id="rId22"/>
    <p:sldId id="295" r:id="rId23"/>
    <p:sldId id="296" r:id="rId24"/>
    <p:sldId id="288" r:id="rId25"/>
    <p:sldId id="286" r:id="rId26"/>
    <p:sldId id="287" r:id="rId27"/>
    <p:sldId id="297" r:id="rId28"/>
    <p:sldId id="298" r:id="rId29"/>
    <p:sldId id="270" r:id="rId30"/>
    <p:sldId id="275" r:id="rId31"/>
    <p:sldId id="284" r:id="rId32"/>
    <p:sldId id="27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718"/>
  </p:normalViewPr>
  <p:slideViewPr>
    <p:cSldViewPr snapToGrid="0">
      <p:cViewPr varScale="1">
        <p:scale>
          <a:sx n="108" d="100"/>
          <a:sy n="108" d="100"/>
        </p:scale>
        <p:origin x="126" y="246"/>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US" b="1" dirty="0">
              <a:solidFill>
                <a:schemeClr val="bg1"/>
              </a:solidFill>
              <a:latin typeface="Tenorite" pitchFamily="2" charset="0"/>
            </a:rPr>
            <a:t>Documentation and testing</a:t>
          </a:r>
        </a:p>
      </dgm:t>
    </dgm:pt>
    <dgm:pt modelId="{78CB0E27-958C-4066-A189-8B36505E8204}" type="parTrans" cxnId="{15319551-A9EA-462E-845B-E5251E84291F}">
      <dgm:prSet/>
      <dgm:spPr/>
      <dgm:t>
        <a:bodyPr/>
        <a:lstStyle/>
        <a:p>
          <a:endParaRPr lang="en-US">
            <a:solidFill>
              <a:schemeClr val="bg1"/>
            </a:solidFill>
          </a:endParaRPr>
        </a:p>
      </dgm:t>
    </dgm:pt>
    <dgm:pt modelId="{70E4A1D3-514E-4327-991D-5CC9C6B41885}" type="sibTrans" cxnId="{15319551-A9EA-462E-845B-E5251E84291F}">
      <dgm:prSet/>
      <dgm:spPr/>
      <dgm:t>
        <a:bodyPr/>
        <a:lstStyle/>
        <a:p>
          <a:endParaRPr lang="en-US">
            <a:solidFill>
              <a:schemeClr val="bg1"/>
            </a:solidFill>
          </a:endParaRPr>
        </a:p>
      </dgm:t>
    </dgm:pt>
    <dgm:pt modelId="{58FF46FB-368D-4E9C-A650-0513B8879DA8}">
      <dgm:prSet phldr="0"/>
      <dgm:spPr/>
      <dgm:t>
        <a:bodyPr/>
        <a:lstStyle/>
        <a:p>
          <a:pPr>
            <a:defRPr b="1"/>
          </a:pPr>
          <a:r>
            <a:rPr lang="en-US" b="1" dirty="0">
              <a:solidFill>
                <a:schemeClr val="bg1"/>
              </a:solidFill>
              <a:latin typeface="Tenorite" pitchFamily="2" charset="0"/>
            </a:rPr>
            <a:t>Feb 01, 2022</a:t>
          </a:r>
        </a:p>
      </dgm:t>
    </dgm:pt>
    <dgm:pt modelId="{11DFA284-5E99-474D-BF05-364A45269DC7}" type="parTrans" cxnId="{C5645B39-CB65-4A0A-B369-E455C3B827C3}">
      <dgm:prSet/>
      <dgm:spPr/>
      <dgm:t>
        <a:bodyPr/>
        <a:lstStyle/>
        <a:p>
          <a:endParaRPr lang="en-US">
            <a:solidFill>
              <a:schemeClr val="bg1"/>
            </a:solidFill>
          </a:endParaRPr>
        </a:p>
      </dgm:t>
    </dgm:pt>
    <dgm:pt modelId="{CFA40740-0682-470C-AD5A-CFF53CD12BD2}" type="sibTrans" cxnId="{C5645B39-CB65-4A0A-B369-E455C3B827C3}">
      <dgm:prSet/>
      <dgm:spPr/>
      <dgm:t>
        <a:bodyPr/>
        <a:lstStyle/>
        <a:p>
          <a:endParaRPr lang="en-US">
            <a:solidFill>
              <a:schemeClr val="bg1"/>
            </a:solidFill>
          </a:endParaRPr>
        </a:p>
      </dgm:t>
    </dgm:pt>
    <dgm:pt modelId="{9A875394-CA1E-4432-AEEB-9054FCFF5E0E}">
      <dgm:prSet phldr="0"/>
      <dgm:spPr/>
      <dgm:t>
        <a:bodyPr/>
        <a:lstStyle/>
        <a:p>
          <a:r>
            <a:rPr lang="en-US" b="0" dirty="0">
              <a:solidFill>
                <a:schemeClr val="bg1"/>
              </a:solidFill>
              <a:latin typeface="Tenorite" pitchFamily="2" charset="0"/>
            </a:rPr>
            <a:t>Literature Review for NPK sensor &amp; parallel learning flutter </a:t>
          </a:r>
        </a:p>
      </dgm:t>
    </dgm:pt>
    <dgm:pt modelId="{FCC92BDD-6EA3-421D-9DA8-7D3A12D003B6}" type="parTrans" cxnId="{B659504B-18E4-4D89-A17C-34ABB280AE52}">
      <dgm:prSet/>
      <dgm:spPr/>
      <dgm:t>
        <a:bodyPr/>
        <a:lstStyle/>
        <a:p>
          <a:endParaRPr lang="en-US">
            <a:solidFill>
              <a:schemeClr val="bg1"/>
            </a:solidFill>
          </a:endParaRPr>
        </a:p>
      </dgm:t>
    </dgm:pt>
    <dgm:pt modelId="{0314452B-82A0-42F4-9551-DF00CFFC3580}" type="sibTrans" cxnId="{B659504B-18E4-4D89-A17C-34ABB280AE52}">
      <dgm:prSet/>
      <dgm:spPr/>
      <dgm:t>
        <a:bodyPr/>
        <a:lstStyle/>
        <a:p>
          <a:endParaRPr lang="en-US">
            <a:solidFill>
              <a:schemeClr val="bg1"/>
            </a:solidFill>
          </a:endParaRPr>
        </a:p>
      </dgm:t>
    </dgm:pt>
    <dgm:pt modelId="{D05E1923-5021-40F7-B4EF-E582E23A699D}">
      <dgm:prSet phldr="0"/>
      <dgm:spPr/>
      <dgm:t>
        <a:bodyPr/>
        <a:lstStyle/>
        <a:p>
          <a:pPr>
            <a:defRPr b="1"/>
          </a:pPr>
          <a:r>
            <a:rPr lang="en-US" b="1" dirty="0">
              <a:solidFill>
                <a:schemeClr val="bg1"/>
              </a:solidFill>
              <a:latin typeface="Tenorite" pitchFamily="2" charset="0"/>
            </a:rPr>
            <a:t>Feb 16, 2022</a:t>
          </a:r>
        </a:p>
      </dgm:t>
    </dgm:pt>
    <dgm:pt modelId="{FD6C5CD2-9CED-4BE6-89CD-A5A5CCE63B3E}" type="parTrans" cxnId="{72C4D6D9-419A-42C1-A76D-84599F65BB08}">
      <dgm:prSet/>
      <dgm:spPr/>
      <dgm:t>
        <a:bodyPr/>
        <a:lstStyle/>
        <a:p>
          <a:endParaRPr lang="en-US">
            <a:solidFill>
              <a:schemeClr val="bg1"/>
            </a:solidFill>
          </a:endParaRPr>
        </a:p>
      </dgm:t>
    </dgm:pt>
    <dgm:pt modelId="{F020958C-EF86-4274-85F9-318F2792F7B6}" type="sibTrans" cxnId="{72C4D6D9-419A-42C1-A76D-84599F65BB08}">
      <dgm:prSet/>
      <dgm:spPr/>
      <dgm:t>
        <a:bodyPr/>
        <a:lstStyle/>
        <a:p>
          <a:endParaRPr lang="en-US">
            <a:solidFill>
              <a:schemeClr val="bg1"/>
            </a:solidFill>
          </a:endParaRPr>
        </a:p>
      </dgm:t>
    </dgm:pt>
    <dgm:pt modelId="{579089A8-5362-4BA4-9163-D19228C1808F}">
      <dgm:prSet phldr="0"/>
      <dgm:spPr/>
      <dgm:t>
        <a:bodyPr/>
        <a:lstStyle/>
        <a:p>
          <a:r>
            <a:rPr lang="en-US" b="0" dirty="0">
              <a:solidFill>
                <a:schemeClr val="bg1"/>
              </a:solidFill>
              <a:latin typeface="Tenorite" pitchFamily="2" charset="0"/>
            </a:rPr>
            <a:t>NPK sensor testing </a:t>
          </a:r>
        </a:p>
      </dgm:t>
    </dgm:pt>
    <dgm:pt modelId="{FB2DEB6E-B29F-4E51-960A-23ECC62EBF38}" type="parTrans" cxnId="{4876CF51-F110-4E25-8FD4-08D25B4B0AB8}">
      <dgm:prSet/>
      <dgm:spPr/>
      <dgm:t>
        <a:bodyPr/>
        <a:lstStyle/>
        <a:p>
          <a:endParaRPr lang="en-US">
            <a:solidFill>
              <a:schemeClr val="bg1"/>
            </a:solidFill>
          </a:endParaRPr>
        </a:p>
      </dgm:t>
    </dgm:pt>
    <dgm:pt modelId="{1C5328B1-AC18-4CF7-A034-BB0592F4A2A1}" type="sibTrans" cxnId="{4876CF51-F110-4E25-8FD4-08D25B4B0AB8}">
      <dgm:prSet/>
      <dgm:spPr/>
      <dgm:t>
        <a:bodyPr/>
        <a:lstStyle/>
        <a:p>
          <a:endParaRPr lang="en-US">
            <a:solidFill>
              <a:schemeClr val="bg1"/>
            </a:solidFill>
          </a:endParaRPr>
        </a:p>
      </dgm:t>
    </dgm:pt>
    <dgm:pt modelId="{FA8F44BD-C8C7-462C-9756-1EC498E86842}">
      <dgm:prSet phldr="0"/>
      <dgm:spPr/>
      <dgm:t>
        <a:bodyPr/>
        <a:lstStyle/>
        <a:p>
          <a:pPr algn="l">
            <a:defRPr b="1"/>
          </a:pPr>
          <a:r>
            <a:rPr lang="en-US" b="1" dirty="0">
              <a:solidFill>
                <a:schemeClr val="bg1"/>
              </a:solidFill>
              <a:latin typeface="Tenorite" pitchFamily="2" charset="0"/>
            </a:rPr>
            <a:t>March 01, 2022</a:t>
          </a:r>
        </a:p>
      </dgm:t>
    </dgm:pt>
    <dgm:pt modelId="{F47063EE-4B58-4EDE-A4F2-A4BD81B82F21}" type="parTrans" cxnId="{0D51BD2E-4619-469B-B233-EBAC3D4D0BA6}">
      <dgm:prSet/>
      <dgm:spPr/>
      <dgm:t>
        <a:bodyPr/>
        <a:lstStyle/>
        <a:p>
          <a:endParaRPr lang="en-US">
            <a:solidFill>
              <a:schemeClr val="bg1"/>
            </a:solidFill>
          </a:endParaRPr>
        </a:p>
      </dgm:t>
    </dgm:pt>
    <dgm:pt modelId="{8C8A9736-03DA-4B1C-A590-10B4AD89452B}" type="sibTrans" cxnId="{0D51BD2E-4619-469B-B233-EBAC3D4D0BA6}">
      <dgm:prSet/>
      <dgm:spPr/>
      <dgm:t>
        <a:bodyPr/>
        <a:lstStyle/>
        <a:p>
          <a:endParaRPr lang="en-US">
            <a:solidFill>
              <a:schemeClr val="bg1"/>
            </a:solidFill>
          </a:endParaRPr>
        </a:p>
      </dgm:t>
    </dgm:pt>
    <dgm:pt modelId="{EFEB4D61-3A9C-4140-977F-3C3F5C9EE9D1}">
      <dgm:prSet phldr="0"/>
      <dgm:spPr/>
      <dgm:t>
        <a:bodyPr/>
        <a:lstStyle/>
        <a:p>
          <a:r>
            <a:rPr lang="en-US" b="0" dirty="0">
              <a:solidFill>
                <a:schemeClr val="bg1"/>
              </a:solidFill>
              <a:latin typeface="Tenorite" pitchFamily="2" charset="0"/>
            </a:rPr>
            <a:t>Build mobile application</a:t>
          </a:r>
        </a:p>
      </dgm:t>
    </dgm:pt>
    <dgm:pt modelId="{57D352E4-0431-4F68-B8F1-61BFA34799AA}" type="parTrans" cxnId="{1B32EF2C-9DB5-4504-A9DA-B4956CC00208}">
      <dgm:prSet/>
      <dgm:spPr/>
      <dgm:t>
        <a:bodyPr/>
        <a:lstStyle/>
        <a:p>
          <a:endParaRPr lang="en-US">
            <a:solidFill>
              <a:schemeClr val="bg1"/>
            </a:solidFill>
          </a:endParaRPr>
        </a:p>
      </dgm:t>
    </dgm:pt>
    <dgm:pt modelId="{0ECC32B6-1E7C-4AA4-9DBF-D69B7C5E64A9}" type="sibTrans" cxnId="{1B32EF2C-9DB5-4504-A9DA-B4956CC00208}">
      <dgm:prSet/>
      <dgm:spPr/>
      <dgm:t>
        <a:bodyPr/>
        <a:lstStyle/>
        <a:p>
          <a:endParaRPr lang="en-US">
            <a:solidFill>
              <a:schemeClr val="bg1"/>
            </a:solidFill>
          </a:endParaRPr>
        </a:p>
      </dgm:t>
    </dgm:pt>
    <dgm:pt modelId="{8BAB5E6F-A65E-41DB-A296-0818B0E49F7C}">
      <dgm:prSet phldr="0"/>
      <dgm:spPr/>
      <dgm:t>
        <a:bodyPr/>
        <a:lstStyle/>
        <a:p>
          <a:pPr>
            <a:defRPr b="1"/>
          </a:pPr>
          <a:r>
            <a:rPr lang="en-US" b="1" dirty="0">
              <a:solidFill>
                <a:schemeClr val="bg1"/>
              </a:solidFill>
              <a:latin typeface="Tenorite" pitchFamily="2" charset="0"/>
            </a:rPr>
            <a:t>March 16, 2022</a:t>
          </a:r>
        </a:p>
      </dgm:t>
    </dgm:pt>
    <dgm:pt modelId="{886842C6-3EFC-4BE7-B417-415595758830}" type="parTrans" cxnId="{66B49C6C-FAFD-47B4-BF22-05A295C23D4E}">
      <dgm:prSet/>
      <dgm:spPr/>
      <dgm:t>
        <a:bodyPr/>
        <a:lstStyle/>
        <a:p>
          <a:endParaRPr lang="en-US">
            <a:solidFill>
              <a:schemeClr val="bg1"/>
            </a:solidFill>
          </a:endParaRPr>
        </a:p>
      </dgm:t>
    </dgm:pt>
    <dgm:pt modelId="{B407F4C3-8FC9-4E91-A0EC-6B33713CC9A5}" type="sibTrans" cxnId="{66B49C6C-FAFD-47B4-BF22-05A295C23D4E}">
      <dgm:prSet/>
      <dgm:spPr/>
      <dgm:t>
        <a:bodyPr/>
        <a:lstStyle/>
        <a:p>
          <a:endParaRPr lang="en-US">
            <a:solidFill>
              <a:schemeClr val="bg1"/>
            </a:solidFill>
          </a:endParaRPr>
        </a:p>
      </dgm:t>
    </dgm:pt>
    <dgm:pt modelId="{332BC85C-1CF3-4F8F-ACB7-5B6D53744AE1}">
      <dgm:prSet phldr="0"/>
      <dgm:spPr/>
      <dgm:t>
        <a:bodyPr/>
        <a:lstStyle/>
        <a:p>
          <a:r>
            <a:rPr lang="en-US" b="0" dirty="0">
              <a:solidFill>
                <a:schemeClr val="bg1"/>
              </a:solidFill>
              <a:latin typeface="Tenorite" pitchFamily="2" charset="0"/>
            </a:rPr>
            <a:t>Build mobile application</a:t>
          </a:r>
        </a:p>
      </dgm:t>
    </dgm:pt>
    <dgm:pt modelId="{99F218FD-90FE-450E-A368-B3E3677E74E8}" type="parTrans" cxnId="{2617C475-F537-46A6-ADE1-4EB764853601}">
      <dgm:prSet/>
      <dgm:spPr/>
      <dgm:t>
        <a:bodyPr/>
        <a:lstStyle/>
        <a:p>
          <a:endParaRPr lang="en-US">
            <a:solidFill>
              <a:schemeClr val="bg1"/>
            </a:solidFill>
          </a:endParaRPr>
        </a:p>
      </dgm:t>
    </dgm:pt>
    <dgm:pt modelId="{8D1CC686-B05C-4470-A959-236CC9C8BB70}" type="sibTrans" cxnId="{2617C475-F537-46A6-ADE1-4EB764853601}">
      <dgm:prSet/>
      <dgm:spPr/>
      <dgm:t>
        <a:bodyPr/>
        <a:lstStyle/>
        <a:p>
          <a:endParaRPr lang="en-US">
            <a:solidFill>
              <a:schemeClr val="bg1"/>
            </a:solidFill>
          </a:endParaRPr>
        </a:p>
      </dgm:t>
    </dgm:pt>
    <dgm:pt modelId="{8B9AF88A-E1F7-4D3A-905F-87228D6A8655}">
      <dgm:prSet phldr="0"/>
      <dgm:spPr/>
      <dgm:t>
        <a:bodyPr/>
        <a:lstStyle/>
        <a:p>
          <a:pPr>
            <a:defRPr b="1"/>
          </a:pPr>
          <a:r>
            <a:rPr lang="en-US" b="1" dirty="0">
              <a:solidFill>
                <a:schemeClr val="bg1"/>
              </a:solidFill>
              <a:latin typeface="Tenorite" pitchFamily="2" charset="0"/>
            </a:rPr>
            <a:t>April 01, 2022</a:t>
          </a:r>
        </a:p>
      </dgm:t>
    </dgm:pt>
    <dgm:pt modelId="{933A8FED-7B84-4ED0-B6AA-2EE26A89B8EA}" type="parTrans" cxnId="{E1474FF3-8E3C-4B30-985C-CE88BA0FE324}">
      <dgm:prSet/>
      <dgm:spPr/>
      <dgm:t>
        <a:bodyPr/>
        <a:lstStyle/>
        <a:p>
          <a:endParaRPr lang="en-US">
            <a:solidFill>
              <a:schemeClr val="bg1"/>
            </a:solidFill>
          </a:endParaRPr>
        </a:p>
      </dgm:t>
    </dgm:pt>
    <dgm:pt modelId="{F11DD6EC-352C-4A0E-84AA-FEBE2F06BCF9}" type="sibTrans" cxnId="{E1474FF3-8E3C-4B30-985C-CE88BA0FE324}">
      <dgm:prSet/>
      <dgm:spPr/>
      <dgm:t>
        <a:bodyPr/>
        <a:lstStyle/>
        <a:p>
          <a:endParaRPr lang="en-US">
            <a:solidFill>
              <a:schemeClr val="bg1"/>
            </a:solidFill>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9779182"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9819"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5463"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55770" y="890053"/>
          <a:ext cx="232148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Literature Review for NPK sensor &amp; parallel learning flutter </a:t>
          </a:r>
        </a:p>
      </dsp:txBody>
      <dsp:txXfrm>
        <a:off x="655770" y="890053"/>
        <a:ext cx="2321488" cy="1291450"/>
      </dsp:txXfrm>
    </dsp:sp>
    <dsp:sp modelId="{8E3FB235-DF38-476B-9A0E-B1E583D50944}">
      <dsp:nvSpPr>
        <dsp:cNvPr id="0" name=""/>
        <dsp:cNvSpPr/>
      </dsp:nvSpPr>
      <dsp:spPr>
        <a:xfrm>
          <a:off x="655770" y="436300"/>
          <a:ext cx="232148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Feb 01, 2022</a:t>
          </a:r>
        </a:p>
      </dsp:txBody>
      <dsp:txXfrm>
        <a:off x="655770" y="436300"/>
        <a:ext cx="2321488" cy="453752"/>
      </dsp:txXfrm>
    </dsp:sp>
    <dsp:sp modelId="{9AA05CE5-209F-4AD9-BE2C-2A69F76DA8F4}">
      <dsp:nvSpPr>
        <dsp:cNvPr id="0" name=""/>
        <dsp:cNvSpPr/>
      </dsp:nvSpPr>
      <dsp:spPr>
        <a:xfrm>
          <a:off x="230245"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9408" y="2140666"/>
          <a:ext cx="81675" cy="81675"/>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76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32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92766"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NPK sensor testing </a:t>
          </a:r>
        </a:p>
      </dsp:txBody>
      <dsp:txXfrm>
        <a:off x="2292766" y="2181504"/>
        <a:ext cx="2311834" cy="1291450"/>
      </dsp:txXfrm>
    </dsp:sp>
    <dsp:sp modelId="{223C5207-4FA2-4A6C-8F43-20BD55767C99}">
      <dsp:nvSpPr>
        <dsp:cNvPr id="0" name=""/>
        <dsp:cNvSpPr/>
      </dsp:nvSpPr>
      <dsp:spPr>
        <a:xfrm>
          <a:off x="2292766"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Feb 16, 2022</a:t>
          </a:r>
        </a:p>
      </dsp:txBody>
      <dsp:txXfrm>
        <a:off x="2292766" y="3472954"/>
        <a:ext cx="2311834" cy="453752"/>
      </dsp:txXfrm>
    </dsp:sp>
    <dsp:sp modelId="{4FE5EB5D-4CEF-4D0D-9394-0534E61844BE}">
      <dsp:nvSpPr>
        <dsp:cNvPr id="0" name=""/>
        <dsp:cNvSpPr/>
      </dsp:nvSpPr>
      <dsp:spPr>
        <a:xfrm>
          <a:off x="18680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62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18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74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169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Build mobile application</a:t>
          </a:r>
        </a:p>
      </dsp:txBody>
      <dsp:txXfrm>
        <a:off x="3916965" y="890053"/>
        <a:ext cx="2311834" cy="1291450"/>
      </dsp:txXfrm>
    </dsp:sp>
    <dsp:sp modelId="{2D6C7916-1130-46A8-833B-A6278CBD2192}">
      <dsp:nvSpPr>
        <dsp:cNvPr id="0" name=""/>
        <dsp:cNvSpPr/>
      </dsp:nvSpPr>
      <dsp:spPr>
        <a:xfrm>
          <a:off x="39169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March 01, 2022</a:t>
          </a:r>
        </a:p>
      </dsp:txBody>
      <dsp:txXfrm>
        <a:off x="3916965" y="436300"/>
        <a:ext cx="2311834" cy="453752"/>
      </dsp:txXfrm>
    </dsp:sp>
    <dsp:sp modelId="{4D953791-5C2F-4A75-A8F4-6ED7EAB5E015}">
      <dsp:nvSpPr>
        <dsp:cNvPr id="0" name=""/>
        <dsp:cNvSpPr/>
      </dsp:nvSpPr>
      <dsp:spPr>
        <a:xfrm>
          <a:off x="34922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504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60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16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41165"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Build mobile application</a:t>
          </a:r>
        </a:p>
      </dsp:txBody>
      <dsp:txXfrm>
        <a:off x="5541165" y="2181504"/>
        <a:ext cx="2311834" cy="1291450"/>
      </dsp:txXfrm>
    </dsp:sp>
    <dsp:sp modelId="{7C1E6B4A-59F7-4018-A403-E1CCAEE78BA1}">
      <dsp:nvSpPr>
        <dsp:cNvPr id="0" name=""/>
        <dsp:cNvSpPr/>
      </dsp:nvSpPr>
      <dsp:spPr>
        <a:xfrm>
          <a:off x="5541165"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March 16, 2022</a:t>
          </a:r>
        </a:p>
      </dsp:txBody>
      <dsp:txXfrm>
        <a:off x="5541165" y="3472954"/>
        <a:ext cx="2311834" cy="453752"/>
      </dsp:txXfrm>
    </dsp:sp>
    <dsp:sp modelId="{A03C5372-D306-43AC-B406-6F8183849431}">
      <dsp:nvSpPr>
        <dsp:cNvPr id="0" name=""/>
        <dsp:cNvSpPr/>
      </dsp:nvSpPr>
      <dsp:spPr>
        <a:xfrm>
          <a:off x="51164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46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2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8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53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1" kern="1200" dirty="0">
              <a:solidFill>
                <a:schemeClr val="bg1"/>
              </a:solidFill>
              <a:latin typeface="Tenorite" pitchFamily="2" charset="0"/>
            </a:rPr>
            <a:t>Documentation and testing</a:t>
          </a:r>
        </a:p>
      </dsp:txBody>
      <dsp:txXfrm>
        <a:off x="7165365" y="890053"/>
        <a:ext cx="2311834" cy="1291450"/>
      </dsp:txXfrm>
    </dsp:sp>
    <dsp:sp modelId="{3FA5D5AE-9CAE-4D19-9765-BCEE62095312}">
      <dsp:nvSpPr>
        <dsp:cNvPr id="0" name=""/>
        <dsp:cNvSpPr/>
      </dsp:nvSpPr>
      <dsp:spPr>
        <a:xfrm>
          <a:off x="71653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April 01, 2022</a:t>
          </a:r>
        </a:p>
      </dsp:txBody>
      <dsp:txXfrm>
        <a:off x="7165365" y="436300"/>
        <a:ext cx="2311834" cy="453752"/>
      </dsp:txXfrm>
    </dsp:sp>
    <dsp:sp modelId="{FE6CA7EB-68EC-4E76-9051-08C4CF370101}">
      <dsp:nvSpPr>
        <dsp:cNvPr id="0" name=""/>
        <dsp:cNvSpPr/>
      </dsp:nvSpPr>
      <dsp:spPr>
        <a:xfrm>
          <a:off x="67406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8885"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1/25/2022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1/25/2022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1/25/2022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1/25/2022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1/25/2022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 Id="rId5" Type="http://schemas.openxmlformats.org/officeDocument/2006/relationships/image" Target="../media/image25.jp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5.xml"/><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 Id="rId5" Type="http://schemas.openxmlformats.org/officeDocument/2006/relationships/image" Target="../media/image33.jp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5.xml"/><Relationship Id="rId5" Type="http://schemas.openxmlformats.org/officeDocument/2006/relationships/image" Target="../media/image37.jpg"/><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xml"/><Relationship Id="rId5" Type="http://schemas.openxmlformats.org/officeDocument/2006/relationships/image" Target="../media/image41.jpg"/><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5.xml"/><Relationship Id="rId5" Type="http://schemas.openxmlformats.org/officeDocument/2006/relationships/image" Target="../media/image45.jpg"/><Relationship Id="rId4" Type="http://schemas.openxmlformats.org/officeDocument/2006/relationships/image" Target="../media/image44.jp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www.google.com/search?q=Soil+sampling+using+mobile&amp;tbm=isch&amp;ved=2ahUKEwiKqZnT4sz1AhVL3RoKHXrXAhAQ2-cCegQIABAA&amp;oq=Soil+sampling+using+mobile&amp;gs_lcp=CgNpbWcQAzoHCCMQ7wMQJzoECAAQQzoICAAQgAQQsQM6BwgAELEDEEM6BQgAEIAEOgYIABAIEB46BAgAEBhQ7g5Yhkhg70loBnAAeACAAcECiAHKNZIBCTAuMTQuMTYuMpgBAKABAaoBC2d3cy13aXotaW1nwAEB&amp;sclient=img&amp;ei=MdvvYcrMN8u6a_qui4AB#imgrc=oxO4MD71KVENhM" TargetMode="External"/><Relationship Id="rId2" Type="http://schemas.openxmlformats.org/officeDocument/2006/relationships/hyperlink" Target="https://www.homeadvisor.com/cost/architects-and-engineers/test-soil/" TargetMode="External"/><Relationship Id="rId1" Type="http://schemas.openxmlformats.org/officeDocument/2006/relationships/slideLayout" Target="../slideLayouts/slideLayout13.xml"/><Relationship Id="rId4" Type="http://schemas.openxmlformats.org/officeDocument/2006/relationships/hyperlink" Target="https://github.com/yousaf2018/Final-Year-Project-Soil-Analysis-using-machine-learning/blob/master/Source%20Code/Pre-Processing/Soil%20Lab%20manual.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575212" y="1402771"/>
            <a:ext cx="7498525" cy="725199"/>
          </a:xfrm>
        </p:spPr>
        <p:txBody>
          <a:bodyPr/>
          <a:lstStyle/>
          <a:p>
            <a:r>
              <a:rPr lang="en-US" sz="3600" dirty="0">
                <a:solidFill>
                  <a:schemeClr val="accent1">
                    <a:lumMod val="50000"/>
                  </a:schemeClr>
                </a:solidFill>
              </a:rPr>
              <a:t>Soil analysis </a:t>
            </a:r>
            <a:r>
              <a:rPr lang="en-US" sz="3600" dirty="0">
                <a:solidFill>
                  <a:srgbClr val="FF0000"/>
                </a:solidFill>
              </a:rPr>
              <a:t>using</a:t>
            </a:r>
            <a:r>
              <a:rPr lang="en-US" sz="3600" dirty="0"/>
              <a:t> </a:t>
            </a:r>
            <a:r>
              <a:rPr lang="en-US" sz="3600" dirty="0">
                <a:solidFill>
                  <a:schemeClr val="accent1"/>
                </a:solidFill>
              </a:rPr>
              <a:t>machine learning</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542701" y="2834914"/>
            <a:ext cx="4453990" cy="419245"/>
          </a:xfrm>
        </p:spPr>
        <p:txBody>
          <a:bodyPr/>
          <a:lstStyle/>
          <a:p>
            <a:pPr>
              <a:lnSpc>
                <a:spcPct val="110000"/>
              </a:lnSpc>
              <a:spcBef>
                <a:spcPts val="0"/>
              </a:spcBef>
              <a:buSzPts val="2400"/>
            </a:pPr>
            <a:r>
              <a:rPr lang="en-US" sz="2000" b="1" dirty="0">
                <a:solidFill>
                  <a:schemeClr val="accent1">
                    <a:lumMod val="50000"/>
                  </a:schemeClr>
                </a:solidFill>
              </a:rPr>
              <a:t>By: Mahmood Yousaf</a:t>
            </a:r>
            <a:endParaRPr lang="en-US" sz="1200" b="1" dirty="0">
              <a:solidFill>
                <a:schemeClr val="accent1">
                  <a:lumMod val="50000"/>
                </a:schemeClr>
              </a:solidFill>
            </a:endParaRPr>
          </a:p>
        </p:txBody>
      </p:sp>
      <p:sp>
        <p:nvSpPr>
          <p:cNvPr id="4" name="Google Shape;110;p1">
            <a:extLst>
              <a:ext uri="{FF2B5EF4-FFF2-40B4-BE49-F238E27FC236}">
                <a16:creationId xmlns:a16="http://schemas.microsoft.com/office/drawing/2014/main" id="{C4627A35-2C38-4548-AE0C-4F5E721946BC}"/>
              </a:ext>
            </a:extLst>
          </p:cNvPr>
          <p:cNvSpPr txBox="1">
            <a:spLocks/>
          </p:cNvSpPr>
          <p:nvPr/>
        </p:nvSpPr>
        <p:spPr>
          <a:xfrm>
            <a:off x="1542701" y="3708640"/>
            <a:ext cx="4295855" cy="538549"/>
          </a:xfrm>
          <a:prstGeom prst="rect">
            <a:avLst/>
          </a:prstGeom>
          <a:noFill/>
          <a:ln>
            <a:noFill/>
          </a:ln>
        </p:spPr>
        <p:txBody>
          <a:bodyPr spcFirstLastPara="1" vert="horz" wrap="square" lIns="91425" tIns="45700" rIns="91425" bIns="45700" rtlCol="0" anchor="t" anchorCtr="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buSzPts val="2400"/>
            </a:pPr>
            <a:r>
              <a:rPr lang="en-US" sz="2400" b="1" dirty="0">
                <a:solidFill>
                  <a:schemeClr val="accent1">
                    <a:lumMod val="50000"/>
                  </a:schemeClr>
                </a:solidFill>
              </a:rPr>
              <a:t>Supervisor: Dr Malik Jahan Khan</a:t>
            </a:r>
            <a:endParaRPr lang="en-US" b="1" dirty="0">
              <a:solidFill>
                <a:schemeClr val="accent1">
                  <a:lumMod val="50000"/>
                </a:schemeClr>
              </a:solidFill>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Methodology</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55969"/>
          </a:xfrm>
        </p:spPr>
        <p:txBody>
          <a:bodyPr vert="horz" lIns="91440" tIns="45720" rIns="91440" bIns="45720" rtlCol="0" anchor="t">
            <a:normAutofit fontScale="92500" lnSpcReduction="10000"/>
          </a:bodyPr>
          <a:lstStyle/>
          <a:p>
            <a:pPr marL="457200" indent="-457200">
              <a:buFont typeface="Arial" panose="020B0604020202020204" pitchFamily="34" charset="0"/>
              <a:buChar char="•"/>
            </a:pPr>
            <a:r>
              <a:rPr lang="en-US" dirty="0"/>
              <a:t>Artificial neural networks (ANN) models (8)</a:t>
            </a:r>
          </a:p>
          <a:p>
            <a:pPr marL="457200" indent="-457200">
              <a:buFont typeface="Arial" panose="020B0604020202020204" pitchFamily="34" charset="0"/>
              <a:buChar char="•"/>
            </a:pPr>
            <a:r>
              <a:rPr lang="en-US" dirty="0"/>
              <a:t>Support Vector Regression (SVR)  models (8)</a:t>
            </a:r>
          </a:p>
          <a:p>
            <a:pPr marL="457200" indent="-457200">
              <a:buFont typeface="Arial" panose="020B0604020202020204" pitchFamily="34" charset="0"/>
              <a:buChar char="•"/>
            </a:pPr>
            <a:r>
              <a:rPr lang="en-US" dirty="0"/>
              <a:t>Decision Tree Regression (DTR) models (8)</a:t>
            </a:r>
          </a:p>
          <a:p>
            <a:pPr marL="457200" indent="-457200">
              <a:buFont typeface="Arial" panose="020B0604020202020204" pitchFamily="34" charset="0"/>
              <a:buChar char="•"/>
            </a:pPr>
            <a:r>
              <a:rPr lang="en-US" dirty="0"/>
              <a:t>Random Forest Regression (RFR) models (8)</a:t>
            </a:r>
          </a:p>
          <a:p>
            <a:pPr marL="457200" indent="-457200">
              <a:buFont typeface="Arial" panose="020B0604020202020204" pitchFamily="34" charset="0"/>
              <a:buChar char="•"/>
            </a:pPr>
            <a:r>
              <a:rPr lang="en-US" dirty="0"/>
              <a:t>Convolution neural network (CNN) regression models (4)</a:t>
            </a:r>
          </a:p>
          <a:p>
            <a:pPr marL="457200" indent="-457200">
              <a:buFont typeface="Arial" panose="020B0604020202020204" pitchFamily="34" charset="0"/>
              <a:buChar char="•"/>
            </a:pPr>
            <a:r>
              <a:rPr lang="en-US" dirty="0"/>
              <a:t>Convolution neural network (CNN) classification models (4)</a:t>
            </a:r>
          </a:p>
          <a:p>
            <a:pPr marL="457200" indent="-457200">
              <a:buFont typeface="Arial" panose="020B0604020202020204" pitchFamily="34" charset="0"/>
              <a:buChar char="•"/>
            </a:pPr>
            <a:r>
              <a:rPr lang="en-US" dirty="0"/>
              <a:t>Total models are 40 </a:t>
            </a:r>
          </a:p>
          <a:p>
            <a:pPr marL="457200" indent="-457200">
              <a:buFont typeface="Arial" panose="020B0604020202020204" pitchFamily="34" charset="0"/>
              <a:buChar char="•"/>
            </a:pPr>
            <a:r>
              <a:rPr lang="en-US" dirty="0"/>
              <a:t>Each model is trained for each parameter separately  </a:t>
            </a:r>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922925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Libraries and tools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55969"/>
          </a:xfrm>
        </p:spPr>
        <p:txBody>
          <a:bodyPr vert="horz" lIns="91440" tIns="45720" rIns="91440" bIns="45720" rtlCol="0" anchor="t">
            <a:normAutofit fontScale="92500" lnSpcReduction="10000"/>
          </a:bodyPr>
          <a:lstStyle/>
          <a:p>
            <a:endParaRPr lang="en-US" dirty="0"/>
          </a:p>
          <a:p>
            <a:pPr marL="457200" indent="-457200">
              <a:buFont typeface="Arial" panose="020B0604020202020204" pitchFamily="34" charset="0"/>
              <a:buChar char="•"/>
            </a:pPr>
            <a:r>
              <a:rPr lang="en-US" dirty="0"/>
              <a:t>TensorFlow</a:t>
            </a:r>
          </a:p>
          <a:p>
            <a:pPr marL="457200" indent="-457200">
              <a:buFont typeface="Arial" panose="020B0604020202020204" pitchFamily="34" charset="0"/>
              <a:buChar char="•"/>
            </a:pPr>
            <a:r>
              <a:rPr lang="en-US" dirty="0"/>
              <a:t>Sklearn</a:t>
            </a:r>
          </a:p>
          <a:p>
            <a:pPr marL="457200" indent="-457200">
              <a:buFont typeface="Arial" panose="020B0604020202020204" pitchFamily="34" charset="0"/>
              <a:buChar char="•"/>
            </a:pPr>
            <a:r>
              <a:rPr lang="en-US" dirty="0"/>
              <a:t>Pandas</a:t>
            </a:r>
          </a:p>
          <a:p>
            <a:pPr marL="457200" indent="-457200">
              <a:buFont typeface="Arial" panose="020B0604020202020204" pitchFamily="34" charset="0"/>
              <a:buChar char="•"/>
            </a:pPr>
            <a:r>
              <a:rPr lang="en-US" dirty="0"/>
              <a:t>NumPy</a:t>
            </a:r>
          </a:p>
          <a:p>
            <a:pPr marL="457200" indent="-457200">
              <a:buFont typeface="Arial" panose="020B0604020202020204" pitchFamily="34" charset="0"/>
              <a:buChar char="•"/>
            </a:pPr>
            <a:r>
              <a:rPr lang="en-US" dirty="0"/>
              <a:t>OpenCV</a:t>
            </a:r>
          </a:p>
          <a:p>
            <a:pPr marL="457200" indent="-457200">
              <a:buFont typeface="Arial" panose="020B0604020202020204" pitchFamily="34" charset="0"/>
              <a:buChar char="•"/>
            </a:pPr>
            <a:r>
              <a:rPr lang="en-US" dirty="0"/>
              <a:t>Cuda</a:t>
            </a:r>
          </a:p>
          <a:p>
            <a:pPr marL="457200" indent="-457200">
              <a:buFont typeface="Arial" panose="020B0604020202020204" pitchFamily="34" charset="0"/>
              <a:buChar char="•"/>
            </a:pPr>
            <a:r>
              <a:rPr lang="en-US" dirty="0"/>
              <a:t>Keras</a:t>
            </a:r>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182958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10495" y="708666"/>
            <a:ext cx="9779183" cy="632772"/>
          </a:xfrm>
        </p:spPr>
        <p:txBody>
          <a:bodyPr/>
          <a:lstStyle/>
          <a:p>
            <a:r>
              <a:rPr lang="en-US" sz="2800" dirty="0"/>
              <a:t>ANN Regression Models Visualizations on pH Indexes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20" name="Picture 19">
            <a:extLst>
              <a:ext uri="{FF2B5EF4-FFF2-40B4-BE49-F238E27FC236}">
                <a16:creationId xmlns:a16="http://schemas.microsoft.com/office/drawing/2014/main" id="{05BE016C-B03F-4D99-9A35-5319C640B424}"/>
              </a:ext>
            </a:extLst>
          </p:cNvPr>
          <p:cNvPicPr>
            <a:picLocks noChangeAspect="1"/>
          </p:cNvPicPr>
          <p:nvPr/>
        </p:nvPicPr>
        <p:blipFill>
          <a:blip r:embed="rId2"/>
          <a:stretch>
            <a:fillRect/>
          </a:stretch>
        </p:blipFill>
        <p:spPr>
          <a:xfrm>
            <a:off x="6920420" y="3842829"/>
            <a:ext cx="2923856" cy="1949237"/>
          </a:xfrm>
          <a:prstGeom prst="rect">
            <a:avLst/>
          </a:prstGeom>
        </p:spPr>
      </p:pic>
      <p:pic>
        <p:nvPicPr>
          <p:cNvPr id="22" name="Picture 21" descr="HI&#10;fdjf&#10;fd&#10;df&#10;df&#10;d&#10;fd&#10;fd&#10;f&#10;d&#10;f&#10;">
            <a:extLst>
              <a:ext uri="{FF2B5EF4-FFF2-40B4-BE49-F238E27FC236}">
                <a16:creationId xmlns:a16="http://schemas.microsoft.com/office/drawing/2014/main" id="{650E6295-28AA-472E-B391-4C1CA7AB74F2}"/>
              </a:ext>
            </a:extLst>
          </p:cNvPr>
          <p:cNvPicPr>
            <a:picLocks noChangeAspect="1"/>
          </p:cNvPicPr>
          <p:nvPr/>
        </p:nvPicPr>
        <p:blipFill>
          <a:blip r:embed="rId3"/>
          <a:stretch>
            <a:fillRect/>
          </a:stretch>
        </p:blipFill>
        <p:spPr>
          <a:xfrm>
            <a:off x="1235477" y="1538124"/>
            <a:ext cx="2671497" cy="1780998"/>
          </a:xfrm>
          <a:prstGeom prst="rect">
            <a:avLst/>
          </a:prstGeom>
        </p:spPr>
      </p:pic>
      <p:pic>
        <p:nvPicPr>
          <p:cNvPr id="24" name="Picture 23">
            <a:extLst>
              <a:ext uri="{FF2B5EF4-FFF2-40B4-BE49-F238E27FC236}">
                <a16:creationId xmlns:a16="http://schemas.microsoft.com/office/drawing/2014/main" id="{DFD04E62-D159-4FD0-BA8A-16B9F47286F6}"/>
              </a:ext>
            </a:extLst>
          </p:cNvPr>
          <p:cNvPicPr>
            <a:picLocks noChangeAspect="1"/>
          </p:cNvPicPr>
          <p:nvPr/>
        </p:nvPicPr>
        <p:blipFill>
          <a:blip r:embed="rId4"/>
          <a:stretch>
            <a:fillRect/>
          </a:stretch>
        </p:blipFill>
        <p:spPr>
          <a:xfrm>
            <a:off x="1333952" y="3783434"/>
            <a:ext cx="2849858" cy="1899905"/>
          </a:xfrm>
          <a:prstGeom prst="rect">
            <a:avLst/>
          </a:prstGeom>
        </p:spPr>
      </p:pic>
      <p:pic>
        <p:nvPicPr>
          <p:cNvPr id="26" name="Picture 25">
            <a:extLst>
              <a:ext uri="{FF2B5EF4-FFF2-40B4-BE49-F238E27FC236}">
                <a16:creationId xmlns:a16="http://schemas.microsoft.com/office/drawing/2014/main" id="{D69F73DE-CB78-4025-A631-6D86B8C7D76E}"/>
              </a:ext>
            </a:extLst>
          </p:cNvPr>
          <p:cNvPicPr>
            <a:picLocks noChangeAspect="1"/>
          </p:cNvPicPr>
          <p:nvPr/>
        </p:nvPicPr>
        <p:blipFill>
          <a:blip r:embed="rId5"/>
          <a:stretch>
            <a:fillRect/>
          </a:stretch>
        </p:blipFill>
        <p:spPr>
          <a:xfrm>
            <a:off x="6823100" y="1454004"/>
            <a:ext cx="2923856" cy="1949237"/>
          </a:xfrm>
          <a:prstGeom prst="rect">
            <a:avLst/>
          </a:prstGeom>
        </p:spPr>
      </p:pic>
      <p:sp>
        <p:nvSpPr>
          <p:cNvPr id="27" name="TextBox 26">
            <a:extLst>
              <a:ext uri="{FF2B5EF4-FFF2-40B4-BE49-F238E27FC236}">
                <a16:creationId xmlns:a16="http://schemas.microsoft.com/office/drawing/2014/main" id="{8516BD17-666D-4672-92C9-4D3143A746FA}"/>
              </a:ext>
            </a:extLst>
          </p:cNvPr>
          <p:cNvSpPr txBox="1"/>
          <p:nvPr/>
        </p:nvSpPr>
        <p:spPr>
          <a:xfrm>
            <a:off x="7179198" y="5739244"/>
            <a:ext cx="3074510" cy="261610"/>
          </a:xfrm>
          <a:prstGeom prst="rect">
            <a:avLst/>
          </a:prstGeom>
          <a:noFill/>
        </p:spPr>
        <p:txBody>
          <a:bodyPr wrap="square" rtlCol="0">
            <a:spAutoFit/>
          </a:bodyPr>
          <a:lstStyle/>
          <a:p>
            <a:r>
              <a:rPr lang="en-US" sz="1100" dirty="0"/>
              <a:t>Fig4: Actual vs Predicted EC</a:t>
            </a:r>
          </a:p>
        </p:txBody>
      </p:sp>
      <p:sp>
        <p:nvSpPr>
          <p:cNvPr id="28" name="TextBox 27">
            <a:extLst>
              <a:ext uri="{FF2B5EF4-FFF2-40B4-BE49-F238E27FC236}">
                <a16:creationId xmlns:a16="http://schemas.microsoft.com/office/drawing/2014/main" id="{29B81B0A-B979-4E4E-AAD3-C7FA6506D91C}"/>
              </a:ext>
            </a:extLst>
          </p:cNvPr>
          <p:cNvSpPr txBox="1"/>
          <p:nvPr/>
        </p:nvSpPr>
        <p:spPr>
          <a:xfrm>
            <a:off x="1586945" y="5645358"/>
            <a:ext cx="3074510" cy="261610"/>
          </a:xfrm>
          <a:prstGeom prst="rect">
            <a:avLst/>
          </a:prstGeom>
          <a:noFill/>
        </p:spPr>
        <p:txBody>
          <a:bodyPr wrap="square" rtlCol="0">
            <a:spAutoFit/>
          </a:bodyPr>
          <a:lstStyle/>
          <a:p>
            <a:r>
              <a:rPr lang="en-US" sz="1100" dirty="0"/>
              <a:t>Fig3: Actual vs Predicted pH</a:t>
            </a:r>
          </a:p>
        </p:txBody>
      </p:sp>
      <p:sp>
        <p:nvSpPr>
          <p:cNvPr id="29" name="TextBox 28">
            <a:extLst>
              <a:ext uri="{FF2B5EF4-FFF2-40B4-BE49-F238E27FC236}">
                <a16:creationId xmlns:a16="http://schemas.microsoft.com/office/drawing/2014/main" id="{C528475E-6746-44E9-BF35-9B94424EAB3A}"/>
              </a:ext>
            </a:extLst>
          </p:cNvPr>
          <p:cNvSpPr txBox="1"/>
          <p:nvPr/>
        </p:nvSpPr>
        <p:spPr>
          <a:xfrm>
            <a:off x="7078766" y="3323955"/>
            <a:ext cx="3074510" cy="261610"/>
          </a:xfrm>
          <a:prstGeom prst="rect">
            <a:avLst/>
          </a:prstGeom>
          <a:noFill/>
        </p:spPr>
        <p:txBody>
          <a:bodyPr wrap="square" rtlCol="0">
            <a:spAutoFit/>
          </a:bodyPr>
          <a:lstStyle/>
          <a:p>
            <a:r>
              <a:rPr lang="en-US" sz="1100" dirty="0"/>
              <a:t>Fig2: Actual vs Predicted P</a:t>
            </a:r>
          </a:p>
        </p:txBody>
      </p:sp>
      <p:sp>
        <p:nvSpPr>
          <p:cNvPr id="30" name="TextBox 29">
            <a:extLst>
              <a:ext uri="{FF2B5EF4-FFF2-40B4-BE49-F238E27FC236}">
                <a16:creationId xmlns:a16="http://schemas.microsoft.com/office/drawing/2014/main" id="{D477D880-B6EB-4F23-A1FA-6A4D4C1BDB0A}"/>
              </a:ext>
            </a:extLst>
          </p:cNvPr>
          <p:cNvSpPr txBox="1"/>
          <p:nvPr/>
        </p:nvSpPr>
        <p:spPr>
          <a:xfrm>
            <a:off x="1641012" y="3450595"/>
            <a:ext cx="3074510" cy="261610"/>
          </a:xfrm>
          <a:prstGeom prst="rect">
            <a:avLst/>
          </a:prstGeom>
          <a:noFill/>
        </p:spPr>
        <p:txBody>
          <a:bodyPr wrap="square" rtlCol="0">
            <a:spAutoFit/>
          </a:bodyPr>
          <a:lstStyle/>
          <a:p>
            <a:r>
              <a:rPr lang="en-US" sz="1100" dirty="0"/>
              <a:t>Fig1: Actual vs Predicted OM</a:t>
            </a:r>
          </a:p>
        </p:txBody>
      </p:sp>
    </p:spTree>
    <p:extLst>
      <p:ext uri="{BB962C8B-B14F-4D97-AF65-F5344CB8AC3E}">
        <p14:creationId xmlns:p14="http://schemas.microsoft.com/office/powerpoint/2010/main" val="2136488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10495" y="708666"/>
            <a:ext cx="9779183" cy="632772"/>
          </a:xfrm>
        </p:spPr>
        <p:txBody>
          <a:bodyPr/>
          <a:lstStyle/>
          <a:p>
            <a:r>
              <a:rPr lang="en-US" sz="2800" dirty="0"/>
              <a:t>ANN Regression Models Visualizations on Formula</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
        <p:nvSpPr>
          <p:cNvPr id="27" name="TextBox 26">
            <a:extLst>
              <a:ext uri="{FF2B5EF4-FFF2-40B4-BE49-F238E27FC236}">
                <a16:creationId xmlns:a16="http://schemas.microsoft.com/office/drawing/2014/main" id="{8516BD17-666D-4672-92C9-4D3143A746FA}"/>
              </a:ext>
            </a:extLst>
          </p:cNvPr>
          <p:cNvSpPr txBox="1"/>
          <p:nvPr/>
        </p:nvSpPr>
        <p:spPr>
          <a:xfrm>
            <a:off x="7179198" y="5739244"/>
            <a:ext cx="3074510" cy="261610"/>
          </a:xfrm>
          <a:prstGeom prst="rect">
            <a:avLst/>
          </a:prstGeom>
          <a:noFill/>
        </p:spPr>
        <p:txBody>
          <a:bodyPr wrap="square" rtlCol="0">
            <a:spAutoFit/>
          </a:bodyPr>
          <a:lstStyle/>
          <a:p>
            <a:r>
              <a:rPr lang="en-US" sz="1100" dirty="0"/>
              <a:t>Fig4: Actual vs Predicted EC</a:t>
            </a:r>
          </a:p>
        </p:txBody>
      </p:sp>
      <p:sp>
        <p:nvSpPr>
          <p:cNvPr id="28" name="TextBox 27">
            <a:extLst>
              <a:ext uri="{FF2B5EF4-FFF2-40B4-BE49-F238E27FC236}">
                <a16:creationId xmlns:a16="http://schemas.microsoft.com/office/drawing/2014/main" id="{29B81B0A-B979-4E4E-AAD3-C7FA6506D91C}"/>
              </a:ext>
            </a:extLst>
          </p:cNvPr>
          <p:cNvSpPr txBox="1"/>
          <p:nvPr/>
        </p:nvSpPr>
        <p:spPr>
          <a:xfrm>
            <a:off x="1586945" y="5645358"/>
            <a:ext cx="3074510" cy="261610"/>
          </a:xfrm>
          <a:prstGeom prst="rect">
            <a:avLst/>
          </a:prstGeom>
          <a:noFill/>
        </p:spPr>
        <p:txBody>
          <a:bodyPr wrap="square" rtlCol="0">
            <a:spAutoFit/>
          </a:bodyPr>
          <a:lstStyle/>
          <a:p>
            <a:r>
              <a:rPr lang="en-US" sz="1100" dirty="0"/>
              <a:t>Fig3: Actual vs Predicted pH</a:t>
            </a:r>
          </a:p>
        </p:txBody>
      </p:sp>
      <p:sp>
        <p:nvSpPr>
          <p:cNvPr id="29" name="TextBox 28">
            <a:extLst>
              <a:ext uri="{FF2B5EF4-FFF2-40B4-BE49-F238E27FC236}">
                <a16:creationId xmlns:a16="http://schemas.microsoft.com/office/drawing/2014/main" id="{C528475E-6746-44E9-BF35-9B94424EAB3A}"/>
              </a:ext>
            </a:extLst>
          </p:cNvPr>
          <p:cNvSpPr txBox="1"/>
          <p:nvPr/>
        </p:nvSpPr>
        <p:spPr>
          <a:xfrm>
            <a:off x="7078766" y="3323955"/>
            <a:ext cx="3074510" cy="261610"/>
          </a:xfrm>
          <a:prstGeom prst="rect">
            <a:avLst/>
          </a:prstGeom>
          <a:noFill/>
        </p:spPr>
        <p:txBody>
          <a:bodyPr wrap="square" rtlCol="0">
            <a:spAutoFit/>
          </a:bodyPr>
          <a:lstStyle/>
          <a:p>
            <a:r>
              <a:rPr lang="en-US" sz="1100" dirty="0"/>
              <a:t>Fig2: Actual vs Predicted P</a:t>
            </a:r>
          </a:p>
        </p:txBody>
      </p:sp>
      <p:sp>
        <p:nvSpPr>
          <p:cNvPr id="30" name="TextBox 29">
            <a:extLst>
              <a:ext uri="{FF2B5EF4-FFF2-40B4-BE49-F238E27FC236}">
                <a16:creationId xmlns:a16="http://schemas.microsoft.com/office/drawing/2014/main" id="{D477D880-B6EB-4F23-A1FA-6A4D4C1BDB0A}"/>
              </a:ext>
            </a:extLst>
          </p:cNvPr>
          <p:cNvSpPr txBox="1"/>
          <p:nvPr/>
        </p:nvSpPr>
        <p:spPr>
          <a:xfrm>
            <a:off x="1641012" y="3450595"/>
            <a:ext cx="3074510" cy="261610"/>
          </a:xfrm>
          <a:prstGeom prst="rect">
            <a:avLst/>
          </a:prstGeom>
          <a:noFill/>
        </p:spPr>
        <p:txBody>
          <a:bodyPr wrap="square" rtlCol="0">
            <a:spAutoFit/>
          </a:bodyPr>
          <a:lstStyle/>
          <a:p>
            <a:r>
              <a:rPr lang="en-US" sz="1100" dirty="0"/>
              <a:t>Fig1: Actual vs Predicted OM</a:t>
            </a:r>
          </a:p>
        </p:txBody>
      </p:sp>
      <p:pic>
        <p:nvPicPr>
          <p:cNvPr id="9" name="Picture 8">
            <a:extLst>
              <a:ext uri="{FF2B5EF4-FFF2-40B4-BE49-F238E27FC236}">
                <a16:creationId xmlns:a16="http://schemas.microsoft.com/office/drawing/2014/main" id="{F879F0E0-29AE-485E-A4BC-90AA9A0CF8BA}"/>
              </a:ext>
            </a:extLst>
          </p:cNvPr>
          <p:cNvPicPr>
            <a:picLocks noChangeAspect="1"/>
          </p:cNvPicPr>
          <p:nvPr/>
        </p:nvPicPr>
        <p:blipFill>
          <a:blip r:embed="rId2"/>
          <a:stretch>
            <a:fillRect/>
          </a:stretch>
        </p:blipFill>
        <p:spPr>
          <a:xfrm>
            <a:off x="6812371" y="3858566"/>
            <a:ext cx="2680189" cy="1786792"/>
          </a:xfrm>
          <a:prstGeom prst="rect">
            <a:avLst/>
          </a:prstGeom>
        </p:spPr>
      </p:pic>
      <p:pic>
        <p:nvPicPr>
          <p:cNvPr id="11" name="Picture 10">
            <a:extLst>
              <a:ext uri="{FF2B5EF4-FFF2-40B4-BE49-F238E27FC236}">
                <a16:creationId xmlns:a16="http://schemas.microsoft.com/office/drawing/2014/main" id="{E050EA5D-8DE1-47F7-9401-1534229D5A67}"/>
              </a:ext>
            </a:extLst>
          </p:cNvPr>
          <p:cNvPicPr>
            <a:picLocks noChangeAspect="1"/>
          </p:cNvPicPr>
          <p:nvPr/>
        </p:nvPicPr>
        <p:blipFill>
          <a:blip r:embed="rId3"/>
          <a:stretch>
            <a:fillRect/>
          </a:stretch>
        </p:blipFill>
        <p:spPr>
          <a:xfrm>
            <a:off x="1390392" y="3775952"/>
            <a:ext cx="2680190" cy="1786793"/>
          </a:xfrm>
          <a:prstGeom prst="rect">
            <a:avLst/>
          </a:prstGeom>
        </p:spPr>
      </p:pic>
      <p:pic>
        <p:nvPicPr>
          <p:cNvPr id="13" name="Picture 12">
            <a:extLst>
              <a:ext uri="{FF2B5EF4-FFF2-40B4-BE49-F238E27FC236}">
                <a16:creationId xmlns:a16="http://schemas.microsoft.com/office/drawing/2014/main" id="{F176AD3C-D9D6-4361-AD46-C6A35695A01B}"/>
              </a:ext>
            </a:extLst>
          </p:cNvPr>
          <p:cNvPicPr>
            <a:picLocks noChangeAspect="1"/>
          </p:cNvPicPr>
          <p:nvPr/>
        </p:nvPicPr>
        <p:blipFill>
          <a:blip r:embed="rId4"/>
          <a:stretch>
            <a:fillRect/>
          </a:stretch>
        </p:blipFill>
        <p:spPr>
          <a:xfrm>
            <a:off x="6705838" y="1537162"/>
            <a:ext cx="2680190" cy="1786793"/>
          </a:xfrm>
          <a:prstGeom prst="rect">
            <a:avLst/>
          </a:prstGeom>
        </p:spPr>
      </p:pic>
      <p:pic>
        <p:nvPicPr>
          <p:cNvPr id="17" name="Picture 16">
            <a:extLst>
              <a:ext uri="{FF2B5EF4-FFF2-40B4-BE49-F238E27FC236}">
                <a16:creationId xmlns:a16="http://schemas.microsoft.com/office/drawing/2014/main" id="{8976D240-3B5E-4038-A30A-CF7FBC57F36D}"/>
              </a:ext>
            </a:extLst>
          </p:cNvPr>
          <p:cNvPicPr>
            <a:picLocks noChangeAspect="1"/>
          </p:cNvPicPr>
          <p:nvPr/>
        </p:nvPicPr>
        <p:blipFill>
          <a:blip r:embed="rId5"/>
          <a:stretch>
            <a:fillRect/>
          </a:stretch>
        </p:blipFill>
        <p:spPr>
          <a:xfrm>
            <a:off x="1390392" y="1622495"/>
            <a:ext cx="2680190" cy="1786793"/>
          </a:xfrm>
          <a:prstGeom prst="rect">
            <a:avLst/>
          </a:prstGeom>
        </p:spPr>
      </p:pic>
    </p:spTree>
    <p:extLst>
      <p:ext uri="{BB962C8B-B14F-4D97-AF65-F5344CB8AC3E}">
        <p14:creationId xmlns:p14="http://schemas.microsoft.com/office/powerpoint/2010/main" val="35437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10495" y="708666"/>
            <a:ext cx="9779183" cy="632772"/>
          </a:xfrm>
        </p:spPr>
        <p:txBody>
          <a:bodyPr/>
          <a:lstStyle/>
          <a:p>
            <a:r>
              <a:rPr lang="en-US" sz="2800" dirty="0"/>
              <a:t>SVR Regression Models Visualizations on pH Indexes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
        <p:nvSpPr>
          <p:cNvPr id="27" name="TextBox 26">
            <a:extLst>
              <a:ext uri="{FF2B5EF4-FFF2-40B4-BE49-F238E27FC236}">
                <a16:creationId xmlns:a16="http://schemas.microsoft.com/office/drawing/2014/main" id="{8516BD17-666D-4672-92C9-4D3143A746FA}"/>
              </a:ext>
            </a:extLst>
          </p:cNvPr>
          <p:cNvSpPr txBox="1"/>
          <p:nvPr/>
        </p:nvSpPr>
        <p:spPr>
          <a:xfrm>
            <a:off x="7179198" y="5739244"/>
            <a:ext cx="3074510" cy="261610"/>
          </a:xfrm>
          <a:prstGeom prst="rect">
            <a:avLst/>
          </a:prstGeom>
          <a:noFill/>
        </p:spPr>
        <p:txBody>
          <a:bodyPr wrap="square" rtlCol="0">
            <a:spAutoFit/>
          </a:bodyPr>
          <a:lstStyle/>
          <a:p>
            <a:r>
              <a:rPr lang="en-US" sz="1100" dirty="0"/>
              <a:t>Fig4: Actual vs Predicted EC</a:t>
            </a:r>
          </a:p>
        </p:txBody>
      </p:sp>
      <p:sp>
        <p:nvSpPr>
          <p:cNvPr id="28" name="TextBox 27">
            <a:extLst>
              <a:ext uri="{FF2B5EF4-FFF2-40B4-BE49-F238E27FC236}">
                <a16:creationId xmlns:a16="http://schemas.microsoft.com/office/drawing/2014/main" id="{29B81B0A-B979-4E4E-AAD3-C7FA6506D91C}"/>
              </a:ext>
            </a:extLst>
          </p:cNvPr>
          <p:cNvSpPr txBox="1"/>
          <p:nvPr/>
        </p:nvSpPr>
        <p:spPr>
          <a:xfrm>
            <a:off x="1586945" y="5645358"/>
            <a:ext cx="3074510" cy="261610"/>
          </a:xfrm>
          <a:prstGeom prst="rect">
            <a:avLst/>
          </a:prstGeom>
          <a:noFill/>
        </p:spPr>
        <p:txBody>
          <a:bodyPr wrap="square" rtlCol="0">
            <a:spAutoFit/>
          </a:bodyPr>
          <a:lstStyle/>
          <a:p>
            <a:r>
              <a:rPr lang="en-US" sz="1100" dirty="0"/>
              <a:t>Fig3: Actual vs Predicted pH</a:t>
            </a:r>
          </a:p>
        </p:txBody>
      </p:sp>
      <p:sp>
        <p:nvSpPr>
          <p:cNvPr id="29" name="TextBox 28">
            <a:extLst>
              <a:ext uri="{FF2B5EF4-FFF2-40B4-BE49-F238E27FC236}">
                <a16:creationId xmlns:a16="http://schemas.microsoft.com/office/drawing/2014/main" id="{C528475E-6746-44E9-BF35-9B94424EAB3A}"/>
              </a:ext>
            </a:extLst>
          </p:cNvPr>
          <p:cNvSpPr txBox="1"/>
          <p:nvPr/>
        </p:nvSpPr>
        <p:spPr>
          <a:xfrm>
            <a:off x="7078766" y="3323955"/>
            <a:ext cx="3074510" cy="261610"/>
          </a:xfrm>
          <a:prstGeom prst="rect">
            <a:avLst/>
          </a:prstGeom>
          <a:noFill/>
        </p:spPr>
        <p:txBody>
          <a:bodyPr wrap="square" rtlCol="0">
            <a:spAutoFit/>
          </a:bodyPr>
          <a:lstStyle/>
          <a:p>
            <a:r>
              <a:rPr lang="en-US" sz="1100" dirty="0"/>
              <a:t>Fig2: Actual vs Predicted P</a:t>
            </a:r>
          </a:p>
        </p:txBody>
      </p:sp>
      <p:sp>
        <p:nvSpPr>
          <p:cNvPr id="30" name="TextBox 29">
            <a:extLst>
              <a:ext uri="{FF2B5EF4-FFF2-40B4-BE49-F238E27FC236}">
                <a16:creationId xmlns:a16="http://schemas.microsoft.com/office/drawing/2014/main" id="{D477D880-B6EB-4F23-A1FA-6A4D4C1BDB0A}"/>
              </a:ext>
            </a:extLst>
          </p:cNvPr>
          <p:cNvSpPr txBox="1"/>
          <p:nvPr/>
        </p:nvSpPr>
        <p:spPr>
          <a:xfrm>
            <a:off x="1641012" y="3450595"/>
            <a:ext cx="3074510" cy="261610"/>
          </a:xfrm>
          <a:prstGeom prst="rect">
            <a:avLst/>
          </a:prstGeom>
          <a:noFill/>
        </p:spPr>
        <p:txBody>
          <a:bodyPr wrap="square" rtlCol="0">
            <a:spAutoFit/>
          </a:bodyPr>
          <a:lstStyle/>
          <a:p>
            <a:r>
              <a:rPr lang="en-US" sz="1100" dirty="0"/>
              <a:t>Fig1: Actual vs Predicted OM</a:t>
            </a:r>
          </a:p>
        </p:txBody>
      </p:sp>
      <p:pic>
        <p:nvPicPr>
          <p:cNvPr id="4" name="Picture 3">
            <a:extLst>
              <a:ext uri="{FF2B5EF4-FFF2-40B4-BE49-F238E27FC236}">
                <a16:creationId xmlns:a16="http://schemas.microsoft.com/office/drawing/2014/main" id="{87BD6C6F-2618-460F-914F-E9D977A1789B}"/>
              </a:ext>
            </a:extLst>
          </p:cNvPr>
          <p:cNvPicPr>
            <a:picLocks noChangeAspect="1"/>
          </p:cNvPicPr>
          <p:nvPr/>
        </p:nvPicPr>
        <p:blipFill>
          <a:blip r:embed="rId2"/>
          <a:stretch>
            <a:fillRect/>
          </a:stretch>
        </p:blipFill>
        <p:spPr>
          <a:xfrm>
            <a:off x="6649744" y="3679450"/>
            <a:ext cx="2937659" cy="1958439"/>
          </a:xfrm>
          <a:prstGeom prst="rect">
            <a:avLst/>
          </a:prstGeom>
        </p:spPr>
      </p:pic>
      <p:pic>
        <p:nvPicPr>
          <p:cNvPr id="9" name="Picture 8">
            <a:extLst>
              <a:ext uri="{FF2B5EF4-FFF2-40B4-BE49-F238E27FC236}">
                <a16:creationId xmlns:a16="http://schemas.microsoft.com/office/drawing/2014/main" id="{C3674C44-3D33-4D4D-83ED-911B6686A139}"/>
              </a:ext>
            </a:extLst>
          </p:cNvPr>
          <p:cNvPicPr>
            <a:picLocks noChangeAspect="1"/>
          </p:cNvPicPr>
          <p:nvPr/>
        </p:nvPicPr>
        <p:blipFill>
          <a:blip r:embed="rId3"/>
          <a:stretch>
            <a:fillRect/>
          </a:stretch>
        </p:blipFill>
        <p:spPr>
          <a:xfrm>
            <a:off x="1250793" y="1475913"/>
            <a:ext cx="2787807" cy="1858538"/>
          </a:xfrm>
          <a:prstGeom prst="rect">
            <a:avLst/>
          </a:prstGeom>
        </p:spPr>
      </p:pic>
      <p:pic>
        <p:nvPicPr>
          <p:cNvPr id="11" name="Picture 10">
            <a:extLst>
              <a:ext uri="{FF2B5EF4-FFF2-40B4-BE49-F238E27FC236}">
                <a16:creationId xmlns:a16="http://schemas.microsoft.com/office/drawing/2014/main" id="{FA8173E1-B9FA-4DD5-948C-E56FA2CBD001}"/>
              </a:ext>
            </a:extLst>
          </p:cNvPr>
          <p:cNvPicPr>
            <a:picLocks noChangeAspect="1"/>
          </p:cNvPicPr>
          <p:nvPr/>
        </p:nvPicPr>
        <p:blipFill>
          <a:blip r:embed="rId4"/>
          <a:stretch>
            <a:fillRect/>
          </a:stretch>
        </p:blipFill>
        <p:spPr>
          <a:xfrm>
            <a:off x="6577428" y="1365729"/>
            <a:ext cx="2937340" cy="1958226"/>
          </a:xfrm>
          <a:prstGeom prst="rect">
            <a:avLst/>
          </a:prstGeom>
        </p:spPr>
      </p:pic>
      <p:pic>
        <p:nvPicPr>
          <p:cNvPr id="13" name="Picture 12">
            <a:extLst>
              <a:ext uri="{FF2B5EF4-FFF2-40B4-BE49-F238E27FC236}">
                <a16:creationId xmlns:a16="http://schemas.microsoft.com/office/drawing/2014/main" id="{752A81F9-947D-4598-8B67-14906EA37706}"/>
              </a:ext>
            </a:extLst>
          </p:cNvPr>
          <p:cNvPicPr>
            <a:picLocks noChangeAspect="1"/>
          </p:cNvPicPr>
          <p:nvPr/>
        </p:nvPicPr>
        <p:blipFill>
          <a:blip r:embed="rId5"/>
          <a:stretch>
            <a:fillRect/>
          </a:stretch>
        </p:blipFill>
        <p:spPr>
          <a:xfrm>
            <a:off x="1343315" y="3652345"/>
            <a:ext cx="2810695" cy="1873796"/>
          </a:xfrm>
          <a:prstGeom prst="rect">
            <a:avLst/>
          </a:prstGeom>
        </p:spPr>
      </p:pic>
    </p:spTree>
    <p:extLst>
      <p:ext uri="{BB962C8B-B14F-4D97-AF65-F5344CB8AC3E}">
        <p14:creationId xmlns:p14="http://schemas.microsoft.com/office/powerpoint/2010/main" val="121538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10495" y="708666"/>
            <a:ext cx="9779183" cy="632772"/>
          </a:xfrm>
        </p:spPr>
        <p:txBody>
          <a:bodyPr/>
          <a:lstStyle/>
          <a:p>
            <a:r>
              <a:rPr lang="en-US" sz="2800" dirty="0"/>
              <a:t>SVR Regression Models Visualizations on Formula</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
        <p:nvSpPr>
          <p:cNvPr id="27" name="TextBox 26">
            <a:extLst>
              <a:ext uri="{FF2B5EF4-FFF2-40B4-BE49-F238E27FC236}">
                <a16:creationId xmlns:a16="http://schemas.microsoft.com/office/drawing/2014/main" id="{8516BD17-666D-4672-92C9-4D3143A746FA}"/>
              </a:ext>
            </a:extLst>
          </p:cNvPr>
          <p:cNvSpPr txBox="1"/>
          <p:nvPr/>
        </p:nvSpPr>
        <p:spPr>
          <a:xfrm>
            <a:off x="7179198" y="5739244"/>
            <a:ext cx="3074510" cy="261610"/>
          </a:xfrm>
          <a:prstGeom prst="rect">
            <a:avLst/>
          </a:prstGeom>
          <a:noFill/>
        </p:spPr>
        <p:txBody>
          <a:bodyPr wrap="square" rtlCol="0">
            <a:spAutoFit/>
          </a:bodyPr>
          <a:lstStyle/>
          <a:p>
            <a:r>
              <a:rPr lang="en-US" sz="1100" dirty="0"/>
              <a:t>Fig4: Actual vs Predicted EC</a:t>
            </a:r>
          </a:p>
        </p:txBody>
      </p:sp>
      <p:sp>
        <p:nvSpPr>
          <p:cNvPr id="28" name="TextBox 27">
            <a:extLst>
              <a:ext uri="{FF2B5EF4-FFF2-40B4-BE49-F238E27FC236}">
                <a16:creationId xmlns:a16="http://schemas.microsoft.com/office/drawing/2014/main" id="{29B81B0A-B979-4E4E-AAD3-C7FA6506D91C}"/>
              </a:ext>
            </a:extLst>
          </p:cNvPr>
          <p:cNvSpPr txBox="1"/>
          <p:nvPr/>
        </p:nvSpPr>
        <p:spPr>
          <a:xfrm>
            <a:off x="1586945" y="5645358"/>
            <a:ext cx="3074510" cy="261610"/>
          </a:xfrm>
          <a:prstGeom prst="rect">
            <a:avLst/>
          </a:prstGeom>
          <a:noFill/>
        </p:spPr>
        <p:txBody>
          <a:bodyPr wrap="square" rtlCol="0">
            <a:spAutoFit/>
          </a:bodyPr>
          <a:lstStyle/>
          <a:p>
            <a:r>
              <a:rPr lang="en-US" sz="1100" dirty="0"/>
              <a:t>Fig3: Actual vs Predicted pH</a:t>
            </a:r>
          </a:p>
        </p:txBody>
      </p:sp>
      <p:sp>
        <p:nvSpPr>
          <p:cNvPr id="29" name="TextBox 28">
            <a:extLst>
              <a:ext uri="{FF2B5EF4-FFF2-40B4-BE49-F238E27FC236}">
                <a16:creationId xmlns:a16="http://schemas.microsoft.com/office/drawing/2014/main" id="{C528475E-6746-44E9-BF35-9B94424EAB3A}"/>
              </a:ext>
            </a:extLst>
          </p:cNvPr>
          <p:cNvSpPr txBox="1"/>
          <p:nvPr/>
        </p:nvSpPr>
        <p:spPr>
          <a:xfrm>
            <a:off x="7084822" y="3305228"/>
            <a:ext cx="3074510" cy="261610"/>
          </a:xfrm>
          <a:prstGeom prst="rect">
            <a:avLst/>
          </a:prstGeom>
          <a:noFill/>
        </p:spPr>
        <p:txBody>
          <a:bodyPr wrap="square" rtlCol="0">
            <a:spAutoFit/>
          </a:bodyPr>
          <a:lstStyle/>
          <a:p>
            <a:r>
              <a:rPr lang="en-US" sz="1100" dirty="0"/>
              <a:t>Fig2: Actual vs Predicted P</a:t>
            </a:r>
          </a:p>
        </p:txBody>
      </p:sp>
      <p:sp>
        <p:nvSpPr>
          <p:cNvPr id="30" name="TextBox 29">
            <a:extLst>
              <a:ext uri="{FF2B5EF4-FFF2-40B4-BE49-F238E27FC236}">
                <a16:creationId xmlns:a16="http://schemas.microsoft.com/office/drawing/2014/main" id="{D477D880-B6EB-4F23-A1FA-6A4D4C1BDB0A}"/>
              </a:ext>
            </a:extLst>
          </p:cNvPr>
          <p:cNvSpPr txBox="1"/>
          <p:nvPr/>
        </p:nvSpPr>
        <p:spPr>
          <a:xfrm>
            <a:off x="1641012" y="3450595"/>
            <a:ext cx="3074510" cy="261610"/>
          </a:xfrm>
          <a:prstGeom prst="rect">
            <a:avLst/>
          </a:prstGeom>
          <a:noFill/>
        </p:spPr>
        <p:txBody>
          <a:bodyPr wrap="square" rtlCol="0">
            <a:spAutoFit/>
          </a:bodyPr>
          <a:lstStyle/>
          <a:p>
            <a:r>
              <a:rPr lang="en-US" sz="1100" dirty="0"/>
              <a:t>Fig1: Actual vs Predicted OM</a:t>
            </a:r>
          </a:p>
        </p:txBody>
      </p:sp>
      <p:pic>
        <p:nvPicPr>
          <p:cNvPr id="4" name="Picture 3">
            <a:extLst>
              <a:ext uri="{FF2B5EF4-FFF2-40B4-BE49-F238E27FC236}">
                <a16:creationId xmlns:a16="http://schemas.microsoft.com/office/drawing/2014/main" id="{4808CF1C-6399-4D05-90A4-52DD1BDC08F8}"/>
              </a:ext>
            </a:extLst>
          </p:cNvPr>
          <p:cNvPicPr>
            <a:picLocks noChangeAspect="1"/>
          </p:cNvPicPr>
          <p:nvPr/>
        </p:nvPicPr>
        <p:blipFill>
          <a:blip r:embed="rId2"/>
          <a:stretch>
            <a:fillRect/>
          </a:stretch>
        </p:blipFill>
        <p:spPr>
          <a:xfrm>
            <a:off x="6757248" y="3842975"/>
            <a:ext cx="2792303" cy="1861535"/>
          </a:xfrm>
          <a:prstGeom prst="rect">
            <a:avLst/>
          </a:prstGeom>
        </p:spPr>
      </p:pic>
      <p:pic>
        <p:nvPicPr>
          <p:cNvPr id="10" name="Picture 9">
            <a:extLst>
              <a:ext uri="{FF2B5EF4-FFF2-40B4-BE49-F238E27FC236}">
                <a16:creationId xmlns:a16="http://schemas.microsoft.com/office/drawing/2014/main" id="{CEB6F243-5645-4409-9B00-29E3B8567C75}"/>
              </a:ext>
            </a:extLst>
          </p:cNvPr>
          <p:cNvPicPr>
            <a:picLocks noChangeAspect="1"/>
          </p:cNvPicPr>
          <p:nvPr/>
        </p:nvPicPr>
        <p:blipFill>
          <a:blip r:embed="rId3"/>
          <a:stretch>
            <a:fillRect/>
          </a:stretch>
        </p:blipFill>
        <p:spPr>
          <a:xfrm>
            <a:off x="1181136" y="1368126"/>
            <a:ext cx="3130817" cy="2087211"/>
          </a:xfrm>
          <a:prstGeom prst="rect">
            <a:avLst/>
          </a:prstGeom>
        </p:spPr>
      </p:pic>
      <p:pic>
        <p:nvPicPr>
          <p:cNvPr id="14" name="Picture 13">
            <a:extLst>
              <a:ext uri="{FF2B5EF4-FFF2-40B4-BE49-F238E27FC236}">
                <a16:creationId xmlns:a16="http://schemas.microsoft.com/office/drawing/2014/main" id="{6A1EBACF-1A08-4DE5-856B-FD7B38FDA92B}"/>
              </a:ext>
            </a:extLst>
          </p:cNvPr>
          <p:cNvPicPr>
            <a:picLocks noChangeAspect="1"/>
          </p:cNvPicPr>
          <p:nvPr/>
        </p:nvPicPr>
        <p:blipFill>
          <a:blip r:embed="rId4"/>
          <a:stretch>
            <a:fillRect/>
          </a:stretch>
        </p:blipFill>
        <p:spPr>
          <a:xfrm>
            <a:off x="6757247" y="1401928"/>
            <a:ext cx="2792304" cy="1861536"/>
          </a:xfrm>
          <a:prstGeom prst="rect">
            <a:avLst/>
          </a:prstGeom>
        </p:spPr>
      </p:pic>
      <p:pic>
        <p:nvPicPr>
          <p:cNvPr id="16" name="Picture 15">
            <a:extLst>
              <a:ext uri="{FF2B5EF4-FFF2-40B4-BE49-F238E27FC236}">
                <a16:creationId xmlns:a16="http://schemas.microsoft.com/office/drawing/2014/main" id="{F22110F7-F9B2-4425-AEBB-495096F34307}"/>
              </a:ext>
            </a:extLst>
          </p:cNvPr>
          <p:cNvPicPr>
            <a:picLocks noChangeAspect="1"/>
          </p:cNvPicPr>
          <p:nvPr/>
        </p:nvPicPr>
        <p:blipFill>
          <a:blip r:embed="rId5"/>
          <a:stretch>
            <a:fillRect/>
          </a:stretch>
        </p:blipFill>
        <p:spPr>
          <a:xfrm>
            <a:off x="1147282" y="3717813"/>
            <a:ext cx="2891318" cy="1927545"/>
          </a:xfrm>
          <a:prstGeom prst="rect">
            <a:avLst/>
          </a:prstGeom>
        </p:spPr>
      </p:pic>
    </p:spTree>
    <p:extLst>
      <p:ext uri="{BB962C8B-B14F-4D97-AF65-F5344CB8AC3E}">
        <p14:creationId xmlns:p14="http://schemas.microsoft.com/office/powerpoint/2010/main" val="1138877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10495" y="708666"/>
            <a:ext cx="9779183" cy="632772"/>
          </a:xfrm>
        </p:spPr>
        <p:txBody>
          <a:bodyPr/>
          <a:lstStyle/>
          <a:p>
            <a:r>
              <a:rPr lang="en-US" sz="2800" dirty="0"/>
              <a:t>DTR Regression Models Visualizations on pH Indexes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
        <p:nvSpPr>
          <p:cNvPr id="27" name="TextBox 26">
            <a:extLst>
              <a:ext uri="{FF2B5EF4-FFF2-40B4-BE49-F238E27FC236}">
                <a16:creationId xmlns:a16="http://schemas.microsoft.com/office/drawing/2014/main" id="{8516BD17-666D-4672-92C9-4D3143A746FA}"/>
              </a:ext>
            </a:extLst>
          </p:cNvPr>
          <p:cNvSpPr txBox="1"/>
          <p:nvPr/>
        </p:nvSpPr>
        <p:spPr>
          <a:xfrm>
            <a:off x="7179198" y="5739244"/>
            <a:ext cx="3074510" cy="261610"/>
          </a:xfrm>
          <a:prstGeom prst="rect">
            <a:avLst/>
          </a:prstGeom>
          <a:noFill/>
        </p:spPr>
        <p:txBody>
          <a:bodyPr wrap="square" rtlCol="0">
            <a:spAutoFit/>
          </a:bodyPr>
          <a:lstStyle/>
          <a:p>
            <a:r>
              <a:rPr lang="en-US" sz="1100" dirty="0"/>
              <a:t>Fig4: Actual vs Predicted EC</a:t>
            </a:r>
          </a:p>
        </p:txBody>
      </p:sp>
      <p:sp>
        <p:nvSpPr>
          <p:cNvPr id="28" name="TextBox 27">
            <a:extLst>
              <a:ext uri="{FF2B5EF4-FFF2-40B4-BE49-F238E27FC236}">
                <a16:creationId xmlns:a16="http://schemas.microsoft.com/office/drawing/2014/main" id="{29B81B0A-B979-4E4E-AAD3-C7FA6506D91C}"/>
              </a:ext>
            </a:extLst>
          </p:cNvPr>
          <p:cNvSpPr txBox="1"/>
          <p:nvPr/>
        </p:nvSpPr>
        <p:spPr>
          <a:xfrm>
            <a:off x="1586945" y="5645358"/>
            <a:ext cx="3074510" cy="261610"/>
          </a:xfrm>
          <a:prstGeom prst="rect">
            <a:avLst/>
          </a:prstGeom>
          <a:noFill/>
        </p:spPr>
        <p:txBody>
          <a:bodyPr wrap="square" rtlCol="0">
            <a:spAutoFit/>
          </a:bodyPr>
          <a:lstStyle/>
          <a:p>
            <a:r>
              <a:rPr lang="en-US" sz="1100" dirty="0"/>
              <a:t>Fig3: Actual vs Predicted pH</a:t>
            </a:r>
          </a:p>
        </p:txBody>
      </p:sp>
      <p:sp>
        <p:nvSpPr>
          <p:cNvPr id="29" name="TextBox 28">
            <a:extLst>
              <a:ext uri="{FF2B5EF4-FFF2-40B4-BE49-F238E27FC236}">
                <a16:creationId xmlns:a16="http://schemas.microsoft.com/office/drawing/2014/main" id="{C528475E-6746-44E9-BF35-9B94424EAB3A}"/>
              </a:ext>
            </a:extLst>
          </p:cNvPr>
          <p:cNvSpPr txBox="1"/>
          <p:nvPr/>
        </p:nvSpPr>
        <p:spPr>
          <a:xfrm>
            <a:off x="7078766" y="3323955"/>
            <a:ext cx="3074510" cy="261610"/>
          </a:xfrm>
          <a:prstGeom prst="rect">
            <a:avLst/>
          </a:prstGeom>
          <a:noFill/>
        </p:spPr>
        <p:txBody>
          <a:bodyPr wrap="square" rtlCol="0">
            <a:spAutoFit/>
          </a:bodyPr>
          <a:lstStyle/>
          <a:p>
            <a:r>
              <a:rPr lang="en-US" sz="1100" dirty="0"/>
              <a:t>Fig2: Actual vs Predicted P</a:t>
            </a:r>
          </a:p>
        </p:txBody>
      </p:sp>
      <p:sp>
        <p:nvSpPr>
          <p:cNvPr id="30" name="TextBox 29">
            <a:extLst>
              <a:ext uri="{FF2B5EF4-FFF2-40B4-BE49-F238E27FC236}">
                <a16:creationId xmlns:a16="http://schemas.microsoft.com/office/drawing/2014/main" id="{D477D880-B6EB-4F23-A1FA-6A4D4C1BDB0A}"/>
              </a:ext>
            </a:extLst>
          </p:cNvPr>
          <p:cNvSpPr txBox="1"/>
          <p:nvPr/>
        </p:nvSpPr>
        <p:spPr>
          <a:xfrm>
            <a:off x="1641012" y="3450595"/>
            <a:ext cx="3074510" cy="261610"/>
          </a:xfrm>
          <a:prstGeom prst="rect">
            <a:avLst/>
          </a:prstGeom>
          <a:noFill/>
        </p:spPr>
        <p:txBody>
          <a:bodyPr wrap="square" rtlCol="0">
            <a:spAutoFit/>
          </a:bodyPr>
          <a:lstStyle/>
          <a:p>
            <a:r>
              <a:rPr lang="en-US" sz="1100" dirty="0"/>
              <a:t>Fig1: Actual vs Predicted OM</a:t>
            </a:r>
          </a:p>
        </p:txBody>
      </p:sp>
      <p:pic>
        <p:nvPicPr>
          <p:cNvPr id="6" name="Picture 5">
            <a:extLst>
              <a:ext uri="{FF2B5EF4-FFF2-40B4-BE49-F238E27FC236}">
                <a16:creationId xmlns:a16="http://schemas.microsoft.com/office/drawing/2014/main" id="{7C98AA2F-DB55-45B9-86E0-77C7D775840D}"/>
              </a:ext>
            </a:extLst>
          </p:cNvPr>
          <p:cNvPicPr>
            <a:picLocks noChangeAspect="1"/>
          </p:cNvPicPr>
          <p:nvPr/>
        </p:nvPicPr>
        <p:blipFill>
          <a:blip r:embed="rId2"/>
          <a:stretch>
            <a:fillRect/>
          </a:stretch>
        </p:blipFill>
        <p:spPr>
          <a:xfrm>
            <a:off x="6655997" y="3921272"/>
            <a:ext cx="2782337" cy="1854891"/>
          </a:xfrm>
          <a:prstGeom prst="rect">
            <a:avLst/>
          </a:prstGeom>
        </p:spPr>
      </p:pic>
      <p:pic>
        <p:nvPicPr>
          <p:cNvPr id="12" name="Picture 11">
            <a:extLst>
              <a:ext uri="{FF2B5EF4-FFF2-40B4-BE49-F238E27FC236}">
                <a16:creationId xmlns:a16="http://schemas.microsoft.com/office/drawing/2014/main" id="{0EB1C519-2C79-4575-9720-79F4684DC138}"/>
              </a:ext>
            </a:extLst>
          </p:cNvPr>
          <p:cNvPicPr>
            <a:picLocks noChangeAspect="1"/>
          </p:cNvPicPr>
          <p:nvPr/>
        </p:nvPicPr>
        <p:blipFill>
          <a:blip r:embed="rId3"/>
          <a:stretch>
            <a:fillRect/>
          </a:stretch>
        </p:blipFill>
        <p:spPr>
          <a:xfrm>
            <a:off x="1280964" y="1631109"/>
            <a:ext cx="2782337" cy="1854891"/>
          </a:xfrm>
          <a:prstGeom prst="rect">
            <a:avLst/>
          </a:prstGeom>
        </p:spPr>
      </p:pic>
      <p:pic>
        <p:nvPicPr>
          <p:cNvPr id="15" name="Picture 14">
            <a:extLst>
              <a:ext uri="{FF2B5EF4-FFF2-40B4-BE49-F238E27FC236}">
                <a16:creationId xmlns:a16="http://schemas.microsoft.com/office/drawing/2014/main" id="{CED6C783-E5A2-49BB-BC07-6656ACC26B99}"/>
              </a:ext>
            </a:extLst>
          </p:cNvPr>
          <p:cNvPicPr>
            <a:picLocks noChangeAspect="1"/>
          </p:cNvPicPr>
          <p:nvPr/>
        </p:nvPicPr>
        <p:blipFill>
          <a:blip r:embed="rId4"/>
          <a:stretch>
            <a:fillRect/>
          </a:stretch>
        </p:blipFill>
        <p:spPr>
          <a:xfrm>
            <a:off x="6652415" y="1478506"/>
            <a:ext cx="2782337" cy="1854891"/>
          </a:xfrm>
          <a:prstGeom prst="rect">
            <a:avLst/>
          </a:prstGeom>
        </p:spPr>
      </p:pic>
      <p:pic>
        <p:nvPicPr>
          <p:cNvPr id="17" name="Picture 16">
            <a:extLst>
              <a:ext uri="{FF2B5EF4-FFF2-40B4-BE49-F238E27FC236}">
                <a16:creationId xmlns:a16="http://schemas.microsoft.com/office/drawing/2014/main" id="{3DE5D329-1E08-4916-B0E4-E8BA9002A3D1}"/>
              </a:ext>
            </a:extLst>
          </p:cNvPr>
          <p:cNvPicPr>
            <a:picLocks noChangeAspect="1"/>
          </p:cNvPicPr>
          <p:nvPr/>
        </p:nvPicPr>
        <p:blipFill>
          <a:blip r:embed="rId5"/>
          <a:stretch>
            <a:fillRect/>
          </a:stretch>
        </p:blipFill>
        <p:spPr>
          <a:xfrm>
            <a:off x="1280964" y="3751336"/>
            <a:ext cx="2782337" cy="1854891"/>
          </a:xfrm>
          <a:prstGeom prst="rect">
            <a:avLst/>
          </a:prstGeom>
        </p:spPr>
      </p:pic>
    </p:spTree>
    <p:extLst>
      <p:ext uri="{BB962C8B-B14F-4D97-AF65-F5344CB8AC3E}">
        <p14:creationId xmlns:p14="http://schemas.microsoft.com/office/powerpoint/2010/main" val="212781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10495" y="708666"/>
            <a:ext cx="9779183" cy="632772"/>
          </a:xfrm>
        </p:spPr>
        <p:txBody>
          <a:bodyPr/>
          <a:lstStyle/>
          <a:p>
            <a:r>
              <a:rPr lang="en-US" sz="2800" dirty="0"/>
              <a:t>DTR Regression Models Visualizations on Formula</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
        <p:nvSpPr>
          <p:cNvPr id="27" name="TextBox 26">
            <a:extLst>
              <a:ext uri="{FF2B5EF4-FFF2-40B4-BE49-F238E27FC236}">
                <a16:creationId xmlns:a16="http://schemas.microsoft.com/office/drawing/2014/main" id="{8516BD17-666D-4672-92C9-4D3143A746FA}"/>
              </a:ext>
            </a:extLst>
          </p:cNvPr>
          <p:cNvSpPr txBox="1"/>
          <p:nvPr/>
        </p:nvSpPr>
        <p:spPr>
          <a:xfrm>
            <a:off x="7179198" y="5739244"/>
            <a:ext cx="3074510" cy="261610"/>
          </a:xfrm>
          <a:prstGeom prst="rect">
            <a:avLst/>
          </a:prstGeom>
          <a:noFill/>
        </p:spPr>
        <p:txBody>
          <a:bodyPr wrap="square" rtlCol="0">
            <a:spAutoFit/>
          </a:bodyPr>
          <a:lstStyle/>
          <a:p>
            <a:r>
              <a:rPr lang="en-US" sz="1100" dirty="0"/>
              <a:t>Fig4: Actual vs Predicted EC</a:t>
            </a:r>
          </a:p>
        </p:txBody>
      </p:sp>
      <p:sp>
        <p:nvSpPr>
          <p:cNvPr id="28" name="TextBox 27">
            <a:extLst>
              <a:ext uri="{FF2B5EF4-FFF2-40B4-BE49-F238E27FC236}">
                <a16:creationId xmlns:a16="http://schemas.microsoft.com/office/drawing/2014/main" id="{29B81B0A-B979-4E4E-AAD3-C7FA6506D91C}"/>
              </a:ext>
            </a:extLst>
          </p:cNvPr>
          <p:cNvSpPr txBox="1"/>
          <p:nvPr/>
        </p:nvSpPr>
        <p:spPr>
          <a:xfrm>
            <a:off x="1586945" y="5645358"/>
            <a:ext cx="3074510" cy="261610"/>
          </a:xfrm>
          <a:prstGeom prst="rect">
            <a:avLst/>
          </a:prstGeom>
          <a:noFill/>
        </p:spPr>
        <p:txBody>
          <a:bodyPr wrap="square" rtlCol="0">
            <a:spAutoFit/>
          </a:bodyPr>
          <a:lstStyle/>
          <a:p>
            <a:r>
              <a:rPr lang="en-US" sz="1100" dirty="0"/>
              <a:t>Fig3: Actual vs Predicted pH</a:t>
            </a:r>
          </a:p>
        </p:txBody>
      </p:sp>
      <p:sp>
        <p:nvSpPr>
          <p:cNvPr id="29" name="TextBox 28">
            <a:extLst>
              <a:ext uri="{FF2B5EF4-FFF2-40B4-BE49-F238E27FC236}">
                <a16:creationId xmlns:a16="http://schemas.microsoft.com/office/drawing/2014/main" id="{C528475E-6746-44E9-BF35-9B94424EAB3A}"/>
              </a:ext>
            </a:extLst>
          </p:cNvPr>
          <p:cNvSpPr txBox="1"/>
          <p:nvPr/>
        </p:nvSpPr>
        <p:spPr>
          <a:xfrm>
            <a:off x="7084822" y="3305228"/>
            <a:ext cx="3074510" cy="261610"/>
          </a:xfrm>
          <a:prstGeom prst="rect">
            <a:avLst/>
          </a:prstGeom>
          <a:noFill/>
        </p:spPr>
        <p:txBody>
          <a:bodyPr wrap="square" rtlCol="0">
            <a:spAutoFit/>
          </a:bodyPr>
          <a:lstStyle/>
          <a:p>
            <a:r>
              <a:rPr lang="en-US" sz="1100" dirty="0"/>
              <a:t>Fig2: Actual vs Predicted P</a:t>
            </a:r>
          </a:p>
        </p:txBody>
      </p:sp>
      <p:sp>
        <p:nvSpPr>
          <p:cNvPr id="30" name="TextBox 29">
            <a:extLst>
              <a:ext uri="{FF2B5EF4-FFF2-40B4-BE49-F238E27FC236}">
                <a16:creationId xmlns:a16="http://schemas.microsoft.com/office/drawing/2014/main" id="{D477D880-B6EB-4F23-A1FA-6A4D4C1BDB0A}"/>
              </a:ext>
            </a:extLst>
          </p:cNvPr>
          <p:cNvSpPr txBox="1"/>
          <p:nvPr/>
        </p:nvSpPr>
        <p:spPr>
          <a:xfrm>
            <a:off x="1641012" y="3450595"/>
            <a:ext cx="3074510" cy="261610"/>
          </a:xfrm>
          <a:prstGeom prst="rect">
            <a:avLst/>
          </a:prstGeom>
          <a:noFill/>
        </p:spPr>
        <p:txBody>
          <a:bodyPr wrap="square" rtlCol="0">
            <a:spAutoFit/>
          </a:bodyPr>
          <a:lstStyle/>
          <a:p>
            <a:r>
              <a:rPr lang="en-US" sz="1100" dirty="0"/>
              <a:t>Fig1: Actual vs Predicted OM</a:t>
            </a:r>
          </a:p>
        </p:txBody>
      </p:sp>
      <p:pic>
        <p:nvPicPr>
          <p:cNvPr id="6" name="Picture 5">
            <a:extLst>
              <a:ext uri="{FF2B5EF4-FFF2-40B4-BE49-F238E27FC236}">
                <a16:creationId xmlns:a16="http://schemas.microsoft.com/office/drawing/2014/main" id="{65870711-2E9F-4338-90DB-F0EAEE6D033D}"/>
              </a:ext>
            </a:extLst>
          </p:cNvPr>
          <p:cNvPicPr>
            <a:picLocks noChangeAspect="1"/>
          </p:cNvPicPr>
          <p:nvPr/>
        </p:nvPicPr>
        <p:blipFill>
          <a:blip r:embed="rId2"/>
          <a:stretch>
            <a:fillRect/>
          </a:stretch>
        </p:blipFill>
        <p:spPr>
          <a:xfrm>
            <a:off x="6808295" y="3660628"/>
            <a:ext cx="2917305" cy="1944870"/>
          </a:xfrm>
          <a:prstGeom prst="rect">
            <a:avLst/>
          </a:prstGeom>
        </p:spPr>
      </p:pic>
      <p:pic>
        <p:nvPicPr>
          <p:cNvPr id="11" name="Picture 10">
            <a:extLst>
              <a:ext uri="{FF2B5EF4-FFF2-40B4-BE49-F238E27FC236}">
                <a16:creationId xmlns:a16="http://schemas.microsoft.com/office/drawing/2014/main" id="{464D5940-B8B6-4184-A519-A97BA05BE65D}"/>
              </a:ext>
            </a:extLst>
          </p:cNvPr>
          <p:cNvPicPr>
            <a:picLocks noChangeAspect="1"/>
          </p:cNvPicPr>
          <p:nvPr/>
        </p:nvPicPr>
        <p:blipFill>
          <a:blip r:embed="rId3"/>
          <a:stretch>
            <a:fillRect/>
          </a:stretch>
        </p:blipFill>
        <p:spPr>
          <a:xfrm>
            <a:off x="1182553" y="1493540"/>
            <a:ext cx="2957823" cy="1971882"/>
          </a:xfrm>
          <a:prstGeom prst="rect">
            <a:avLst/>
          </a:prstGeom>
        </p:spPr>
      </p:pic>
      <p:pic>
        <p:nvPicPr>
          <p:cNvPr id="13" name="Picture 12">
            <a:extLst>
              <a:ext uri="{FF2B5EF4-FFF2-40B4-BE49-F238E27FC236}">
                <a16:creationId xmlns:a16="http://schemas.microsoft.com/office/drawing/2014/main" id="{D8878CB3-9BEE-49A1-99ED-BFD95D3068F5}"/>
              </a:ext>
            </a:extLst>
          </p:cNvPr>
          <p:cNvPicPr>
            <a:picLocks noChangeAspect="1"/>
          </p:cNvPicPr>
          <p:nvPr/>
        </p:nvPicPr>
        <p:blipFill>
          <a:blip r:embed="rId4"/>
          <a:stretch>
            <a:fillRect/>
          </a:stretch>
        </p:blipFill>
        <p:spPr>
          <a:xfrm>
            <a:off x="6808295" y="1323788"/>
            <a:ext cx="2917304" cy="1944869"/>
          </a:xfrm>
          <a:prstGeom prst="rect">
            <a:avLst/>
          </a:prstGeom>
        </p:spPr>
      </p:pic>
      <p:pic>
        <p:nvPicPr>
          <p:cNvPr id="17" name="Picture 16">
            <a:extLst>
              <a:ext uri="{FF2B5EF4-FFF2-40B4-BE49-F238E27FC236}">
                <a16:creationId xmlns:a16="http://schemas.microsoft.com/office/drawing/2014/main" id="{FAA3BFA7-3C01-4E4E-9ABD-998397052700}"/>
              </a:ext>
            </a:extLst>
          </p:cNvPr>
          <p:cNvPicPr>
            <a:picLocks noChangeAspect="1"/>
          </p:cNvPicPr>
          <p:nvPr/>
        </p:nvPicPr>
        <p:blipFill>
          <a:blip r:embed="rId5"/>
          <a:stretch>
            <a:fillRect/>
          </a:stretch>
        </p:blipFill>
        <p:spPr>
          <a:xfrm>
            <a:off x="1223071" y="3660628"/>
            <a:ext cx="2917305" cy="1944870"/>
          </a:xfrm>
          <a:prstGeom prst="rect">
            <a:avLst/>
          </a:prstGeom>
        </p:spPr>
      </p:pic>
    </p:spTree>
    <p:extLst>
      <p:ext uri="{BB962C8B-B14F-4D97-AF65-F5344CB8AC3E}">
        <p14:creationId xmlns:p14="http://schemas.microsoft.com/office/powerpoint/2010/main" val="2073420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10495" y="708666"/>
            <a:ext cx="9779183" cy="632772"/>
          </a:xfrm>
        </p:spPr>
        <p:txBody>
          <a:bodyPr/>
          <a:lstStyle/>
          <a:p>
            <a:r>
              <a:rPr lang="en-US" sz="2800" dirty="0"/>
              <a:t>RFR Regression Models Visualizations on pH Indexes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
        <p:nvSpPr>
          <p:cNvPr id="27" name="TextBox 26">
            <a:extLst>
              <a:ext uri="{FF2B5EF4-FFF2-40B4-BE49-F238E27FC236}">
                <a16:creationId xmlns:a16="http://schemas.microsoft.com/office/drawing/2014/main" id="{8516BD17-666D-4672-92C9-4D3143A746FA}"/>
              </a:ext>
            </a:extLst>
          </p:cNvPr>
          <p:cNvSpPr txBox="1"/>
          <p:nvPr/>
        </p:nvSpPr>
        <p:spPr>
          <a:xfrm>
            <a:off x="7179198" y="5739244"/>
            <a:ext cx="3074510" cy="261610"/>
          </a:xfrm>
          <a:prstGeom prst="rect">
            <a:avLst/>
          </a:prstGeom>
          <a:noFill/>
        </p:spPr>
        <p:txBody>
          <a:bodyPr wrap="square" rtlCol="0">
            <a:spAutoFit/>
          </a:bodyPr>
          <a:lstStyle/>
          <a:p>
            <a:r>
              <a:rPr lang="en-US" sz="1100" dirty="0"/>
              <a:t>Fig4: Actual vs Predicted EC</a:t>
            </a:r>
          </a:p>
        </p:txBody>
      </p:sp>
      <p:sp>
        <p:nvSpPr>
          <p:cNvPr id="28" name="TextBox 27">
            <a:extLst>
              <a:ext uri="{FF2B5EF4-FFF2-40B4-BE49-F238E27FC236}">
                <a16:creationId xmlns:a16="http://schemas.microsoft.com/office/drawing/2014/main" id="{29B81B0A-B979-4E4E-AAD3-C7FA6506D91C}"/>
              </a:ext>
            </a:extLst>
          </p:cNvPr>
          <p:cNvSpPr txBox="1"/>
          <p:nvPr/>
        </p:nvSpPr>
        <p:spPr>
          <a:xfrm>
            <a:off x="1586945" y="5645358"/>
            <a:ext cx="3074510" cy="261610"/>
          </a:xfrm>
          <a:prstGeom prst="rect">
            <a:avLst/>
          </a:prstGeom>
          <a:noFill/>
        </p:spPr>
        <p:txBody>
          <a:bodyPr wrap="square" rtlCol="0">
            <a:spAutoFit/>
          </a:bodyPr>
          <a:lstStyle/>
          <a:p>
            <a:r>
              <a:rPr lang="en-US" sz="1100" dirty="0"/>
              <a:t>Fig3: Actual vs Predicted pH</a:t>
            </a:r>
          </a:p>
        </p:txBody>
      </p:sp>
      <p:sp>
        <p:nvSpPr>
          <p:cNvPr id="29" name="TextBox 28">
            <a:extLst>
              <a:ext uri="{FF2B5EF4-FFF2-40B4-BE49-F238E27FC236}">
                <a16:creationId xmlns:a16="http://schemas.microsoft.com/office/drawing/2014/main" id="{C528475E-6746-44E9-BF35-9B94424EAB3A}"/>
              </a:ext>
            </a:extLst>
          </p:cNvPr>
          <p:cNvSpPr txBox="1"/>
          <p:nvPr/>
        </p:nvSpPr>
        <p:spPr>
          <a:xfrm>
            <a:off x="7078766" y="3323955"/>
            <a:ext cx="3074510" cy="261610"/>
          </a:xfrm>
          <a:prstGeom prst="rect">
            <a:avLst/>
          </a:prstGeom>
          <a:noFill/>
        </p:spPr>
        <p:txBody>
          <a:bodyPr wrap="square" rtlCol="0">
            <a:spAutoFit/>
          </a:bodyPr>
          <a:lstStyle/>
          <a:p>
            <a:r>
              <a:rPr lang="en-US" sz="1100" dirty="0"/>
              <a:t>Fig2: Actual vs Predicted P</a:t>
            </a:r>
          </a:p>
        </p:txBody>
      </p:sp>
      <p:sp>
        <p:nvSpPr>
          <p:cNvPr id="30" name="TextBox 29">
            <a:extLst>
              <a:ext uri="{FF2B5EF4-FFF2-40B4-BE49-F238E27FC236}">
                <a16:creationId xmlns:a16="http://schemas.microsoft.com/office/drawing/2014/main" id="{D477D880-B6EB-4F23-A1FA-6A4D4C1BDB0A}"/>
              </a:ext>
            </a:extLst>
          </p:cNvPr>
          <p:cNvSpPr txBox="1"/>
          <p:nvPr/>
        </p:nvSpPr>
        <p:spPr>
          <a:xfrm>
            <a:off x="1641012" y="3450595"/>
            <a:ext cx="3074510" cy="261610"/>
          </a:xfrm>
          <a:prstGeom prst="rect">
            <a:avLst/>
          </a:prstGeom>
          <a:noFill/>
        </p:spPr>
        <p:txBody>
          <a:bodyPr wrap="square" rtlCol="0">
            <a:spAutoFit/>
          </a:bodyPr>
          <a:lstStyle/>
          <a:p>
            <a:r>
              <a:rPr lang="en-US" sz="1100" dirty="0"/>
              <a:t>Fig1: Actual vs Predicted OM</a:t>
            </a:r>
          </a:p>
        </p:txBody>
      </p:sp>
      <p:pic>
        <p:nvPicPr>
          <p:cNvPr id="4" name="Picture 3">
            <a:extLst>
              <a:ext uri="{FF2B5EF4-FFF2-40B4-BE49-F238E27FC236}">
                <a16:creationId xmlns:a16="http://schemas.microsoft.com/office/drawing/2014/main" id="{97D340EA-7F63-48CD-9B54-7523772538A8}"/>
              </a:ext>
            </a:extLst>
          </p:cNvPr>
          <p:cNvPicPr>
            <a:picLocks noChangeAspect="1"/>
          </p:cNvPicPr>
          <p:nvPr/>
        </p:nvPicPr>
        <p:blipFill>
          <a:blip r:embed="rId2"/>
          <a:stretch>
            <a:fillRect/>
          </a:stretch>
        </p:blipFill>
        <p:spPr>
          <a:xfrm>
            <a:off x="6797336" y="3974012"/>
            <a:ext cx="2583326" cy="1722217"/>
          </a:xfrm>
          <a:prstGeom prst="rect">
            <a:avLst/>
          </a:prstGeom>
        </p:spPr>
      </p:pic>
      <p:pic>
        <p:nvPicPr>
          <p:cNvPr id="10" name="Picture 9">
            <a:extLst>
              <a:ext uri="{FF2B5EF4-FFF2-40B4-BE49-F238E27FC236}">
                <a16:creationId xmlns:a16="http://schemas.microsoft.com/office/drawing/2014/main" id="{01DAA4AE-A945-456F-BFEA-816F4748B991}"/>
              </a:ext>
            </a:extLst>
          </p:cNvPr>
          <p:cNvPicPr>
            <a:picLocks noChangeAspect="1"/>
          </p:cNvPicPr>
          <p:nvPr/>
        </p:nvPicPr>
        <p:blipFill>
          <a:blip r:embed="rId3"/>
          <a:stretch>
            <a:fillRect/>
          </a:stretch>
        </p:blipFill>
        <p:spPr>
          <a:xfrm>
            <a:off x="1281541" y="1573345"/>
            <a:ext cx="2583326" cy="1722217"/>
          </a:xfrm>
          <a:prstGeom prst="rect">
            <a:avLst/>
          </a:prstGeom>
        </p:spPr>
      </p:pic>
      <p:pic>
        <p:nvPicPr>
          <p:cNvPr id="13" name="Picture 12">
            <a:extLst>
              <a:ext uri="{FF2B5EF4-FFF2-40B4-BE49-F238E27FC236}">
                <a16:creationId xmlns:a16="http://schemas.microsoft.com/office/drawing/2014/main" id="{23859B89-D3F1-4C4E-B60E-4AD1125AFAAD}"/>
              </a:ext>
            </a:extLst>
          </p:cNvPr>
          <p:cNvPicPr>
            <a:picLocks noChangeAspect="1"/>
          </p:cNvPicPr>
          <p:nvPr/>
        </p:nvPicPr>
        <p:blipFill>
          <a:blip r:embed="rId4"/>
          <a:stretch>
            <a:fillRect/>
          </a:stretch>
        </p:blipFill>
        <p:spPr>
          <a:xfrm>
            <a:off x="6797336" y="1580230"/>
            <a:ext cx="2583326" cy="1722217"/>
          </a:xfrm>
          <a:prstGeom prst="rect">
            <a:avLst/>
          </a:prstGeom>
        </p:spPr>
      </p:pic>
      <p:pic>
        <p:nvPicPr>
          <p:cNvPr id="16" name="Picture 15">
            <a:extLst>
              <a:ext uri="{FF2B5EF4-FFF2-40B4-BE49-F238E27FC236}">
                <a16:creationId xmlns:a16="http://schemas.microsoft.com/office/drawing/2014/main" id="{A9AB5B87-9863-49F4-9B09-2645EAB6656F}"/>
              </a:ext>
            </a:extLst>
          </p:cNvPr>
          <p:cNvPicPr>
            <a:picLocks noChangeAspect="1"/>
          </p:cNvPicPr>
          <p:nvPr/>
        </p:nvPicPr>
        <p:blipFill>
          <a:blip r:embed="rId5"/>
          <a:stretch>
            <a:fillRect/>
          </a:stretch>
        </p:blipFill>
        <p:spPr>
          <a:xfrm>
            <a:off x="1281541" y="3808959"/>
            <a:ext cx="2583326" cy="1722217"/>
          </a:xfrm>
          <a:prstGeom prst="rect">
            <a:avLst/>
          </a:prstGeom>
        </p:spPr>
      </p:pic>
    </p:spTree>
    <p:extLst>
      <p:ext uri="{BB962C8B-B14F-4D97-AF65-F5344CB8AC3E}">
        <p14:creationId xmlns:p14="http://schemas.microsoft.com/office/powerpoint/2010/main" val="52724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10495" y="708666"/>
            <a:ext cx="9779183" cy="632772"/>
          </a:xfrm>
        </p:spPr>
        <p:txBody>
          <a:bodyPr/>
          <a:lstStyle/>
          <a:p>
            <a:r>
              <a:rPr lang="en-US" sz="2800" dirty="0"/>
              <a:t>RFR Regression Models Visualizations on Formula</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
        <p:nvSpPr>
          <p:cNvPr id="27" name="TextBox 26">
            <a:extLst>
              <a:ext uri="{FF2B5EF4-FFF2-40B4-BE49-F238E27FC236}">
                <a16:creationId xmlns:a16="http://schemas.microsoft.com/office/drawing/2014/main" id="{8516BD17-666D-4672-92C9-4D3143A746FA}"/>
              </a:ext>
            </a:extLst>
          </p:cNvPr>
          <p:cNvSpPr txBox="1"/>
          <p:nvPr/>
        </p:nvSpPr>
        <p:spPr>
          <a:xfrm>
            <a:off x="7179198" y="5739244"/>
            <a:ext cx="3074510" cy="261610"/>
          </a:xfrm>
          <a:prstGeom prst="rect">
            <a:avLst/>
          </a:prstGeom>
          <a:noFill/>
        </p:spPr>
        <p:txBody>
          <a:bodyPr wrap="square" rtlCol="0">
            <a:spAutoFit/>
          </a:bodyPr>
          <a:lstStyle/>
          <a:p>
            <a:r>
              <a:rPr lang="en-US" sz="1100" dirty="0"/>
              <a:t>Fig4: Actual vs Predicted EC</a:t>
            </a:r>
          </a:p>
        </p:txBody>
      </p:sp>
      <p:sp>
        <p:nvSpPr>
          <p:cNvPr id="28" name="TextBox 27">
            <a:extLst>
              <a:ext uri="{FF2B5EF4-FFF2-40B4-BE49-F238E27FC236}">
                <a16:creationId xmlns:a16="http://schemas.microsoft.com/office/drawing/2014/main" id="{29B81B0A-B979-4E4E-AAD3-C7FA6506D91C}"/>
              </a:ext>
            </a:extLst>
          </p:cNvPr>
          <p:cNvSpPr txBox="1"/>
          <p:nvPr/>
        </p:nvSpPr>
        <p:spPr>
          <a:xfrm>
            <a:off x="1586945" y="5645358"/>
            <a:ext cx="3074510" cy="261610"/>
          </a:xfrm>
          <a:prstGeom prst="rect">
            <a:avLst/>
          </a:prstGeom>
          <a:noFill/>
        </p:spPr>
        <p:txBody>
          <a:bodyPr wrap="square" rtlCol="0">
            <a:spAutoFit/>
          </a:bodyPr>
          <a:lstStyle/>
          <a:p>
            <a:r>
              <a:rPr lang="en-US" sz="1100" dirty="0"/>
              <a:t>Fig3: Actual vs Predicted pH</a:t>
            </a:r>
          </a:p>
        </p:txBody>
      </p:sp>
      <p:sp>
        <p:nvSpPr>
          <p:cNvPr id="29" name="TextBox 28">
            <a:extLst>
              <a:ext uri="{FF2B5EF4-FFF2-40B4-BE49-F238E27FC236}">
                <a16:creationId xmlns:a16="http://schemas.microsoft.com/office/drawing/2014/main" id="{C528475E-6746-44E9-BF35-9B94424EAB3A}"/>
              </a:ext>
            </a:extLst>
          </p:cNvPr>
          <p:cNvSpPr txBox="1"/>
          <p:nvPr/>
        </p:nvSpPr>
        <p:spPr>
          <a:xfrm>
            <a:off x="7084822" y="3305228"/>
            <a:ext cx="3074510" cy="261610"/>
          </a:xfrm>
          <a:prstGeom prst="rect">
            <a:avLst/>
          </a:prstGeom>
          <a:noFill/>
        </p:spPr>
        <p:txBody>
          <a:bodyPr wrap="square" rtlCol="0">
            <a:spAutoFit/>
          </a:bodyPr>
          <a:lstStyle/>
          <a:p>
            <a:r>
              <a:rPr lang="en-US" sz="1100" dirty="0"/>
              <a:t>Fig2: Actual vs Predicted P</a:t>
            </a:r>
          </a:p>
        </p:txBody>
      </p:sp>
      <p:sp>
        <p:nvSpPr>
          <p:cNvPr id="30" name="TextBox 29">
            <a:extLst>
              <a:ext uri="{FF2B5EF4-FFF2-40B4-BE49-F238E27FC236}">
                <a16:creationId xmlns:a16="http://schemas.microsoft.com/office/drawing/2014/main" id="{D477D880-B6EB-4F23-A1FA-6A4D4C1BDB0A}"/>
              </a:ext>
            </a:extLst>
          </p:cNvPr>
          <p:cNvSpPr txBox="1"/>
          <p:nvPr/>
        </p:nvSpPr>
        <p:spPr>
          <a:xfrm>
            <a:off x="1641012" y="3450595"/>
            <a:ext cx="3074510" cy="261610"/>
          </a:xfrm>
          <a:prstGeom prst="rect">
            <a:avLst/>
          </a:prstGeom>
          <a:noFill/>
        </p:spPr>
        <p:txBody>
          <a:bodyPr wrap="square" rtlCol="0">
            <a:spAutoFit/>
          </a:bodyPr>
          <a:lstStyle/>
          <a:p>
            <a:r>
              <a:rPr lang="en-US" sz="1100" dirty="0"/>
              <a:t>Fig1: Actual vs Predicted OM</a:t>
            </a:r>
          </a:p>
        </p:txBody>
      </p:sp>
      <p:pic>
        <p:nvPicPr>
          <p:cNvPr id="10" name="Picture 9">
            <a:extLst>
              <a:ext uri="{FF2B5EF4-FFF2-40B4-BE49-F238E27FC236}">
                <a16:creationId xmlns:a16="http://schemas.microsoft.com/office/drawing/2014/main" id="{1C8C0087-71D8-48F1-9E6D-E824123DAB33}"/>
              </a:ext>
            </a:extLst>
          </p:cNvPr>
          <p:cNvPicPr>
            <a:picLocks noChangeAspect="1"/>
          </p:cNvPicPr>
          <p:nvPr/>
        </p:nvPicPr>
        <p:blipFill>
          <a:blip r:embed="rId2"/>
          <a:stretch>
            <a:fillRect/>
          </a:stretch>
        </p:blipFill>
        <p:spPr>
          <a:xfrm>
            <a:off x="6469201" y="3649762"/>
            <a:ext cx="2993393" cy="1995595"/>
          </a:xfrm>
          <a:prstGeom prst="rect">
            <a:avLst/>
          </a:prstGeom>
        </p:spPr>
      </p:pic>
      <p:pic>
        <p:nvPicPr>
          <p:cNvPr id="14" name="Picture 13">
            <a:extLst>
              <a:ext uri="{FF2B5EF4-FFF2-40B4-BE49-F238E27FC236}">
                <a16:creationId xmlns:a16="http://schemas.microsoft.com/office/drawing/2014/main" id="{41A844E4-974C-451E-9803-7D5A2D89B627}"/>
              </a:ext>
            </a:extLst>
          </p:cNvPr>
          <p:cNvPicPr>
            <a:picLocks noChangeAspect="1"/>
          </p:cNvPicPr>
          <p:nvPr/>
        </p:nvPicPr>
        <p:blipFill>
          <a:blip r:embed="rId3"/>
          <a:stretch>
            <a:fillRect/>
          </a:stretch>
        </p:blipFill>
        <p:spPr>
          <a:xfrm>
            <a:off x="1040768" y="1423571"/>
            <a:ext cx="2993393" cy="1995595"/>
          </a:xfrm>
          <a:prstGeom prst="rect">
            <a:avLst/>
          </a:prstGeom>
        </p:spPr>
      </p:pic>
      <p:pic>
        <p:nvPicPr>
          <p:cNvPr id="16" name="Picture 15">
            <a:extLst>
              <a:ext uri="{FF2B5EF4-FFF2-40B4-BE49-F238E27FC236}">
                <a16:creationId xmlns:a16="http://schemas.microsoft.com/office/drawing/2014/main" id="{96EAC8C8-A8D9-4C86-87D1-E7150A2004A7}"/>
              </a:ext>
            </a:extLst>
          </p:cNvPr>
          <p:cNvPicPr>
            <a:picLocks noChangeAspect="1"/>
          </p:cNvPicPr>
          <p:nvPr/>
        </p:nvPicPr>
        <p:blipFill>
          <a:blip r:embed="rId4"/>
          <a:stretch>
            <a:fillRect/>
          </a:stretch>
        </p:blipFill>
        <p:spPr>
          <a:xfrm>
            <a:off x="6460344" y="1341402"/>
            <a:ext cx="2993393" cy="1995595"/>
          </a:xfrm>
          <a:prstGeom prst="rect">
            <a:avLst/>
          </a:prstGeom>
        </p:spPr>
      </p:pic>
      <p:pic>
        <p:nvPicPr>
          <p:cNvPr id="19" name="Picture 18">
            <a:extLst>
              <a:ext uri="{FF2B5EF4-FFF2-40B4-BE49-F238E27FC236}">
                <a16:creationId xmlns:a16="http://schemas.microsoft.com/office/drawing/2014/main" id="{66D00F69-A2A3-4A6C-A52F-F6E91D66AEAF}"/>
              </a:ext>
            </a:extLst>
          </p:cNvPr>
          <p:cNvPicPr>
            <a:picLocks noChangeAspect="1"/>
          </p:cNvPicPr>
          <p:nvPr/>
        </p:nvPicPr>
        <p:blipFill>
          <a:blip r:embed="rId5"/>
          <a:stretch>
            <a:fillRect/>
          </a:stretch>
        </p:blipFill>
        <p:spPr>
          <a:xfrm>
            <a:off x="1040768" y="3649763"/>
            <a:ext cx="2993393" cy="1995595"/>
          </a:xfrm>
          <a:prstGeom prst="rect">
            <a:avLst/>
          </a:prstGeom>
        </p:spPr>
      </p:pic>
    </p:spTree>
    <p:extLst>
      <p:ext uri="{BB962C8B-B14F-4D97-AF65-F5344CB8AC3E}">
        <p14:creationId xmlns:p14="http://schemas.microsoft.com/office/powerpoint/2010/main" val="2854496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655969"/>
          </a:xfrm>
        </p:spPr>
        <p:txBody>
          <a:bodyPr vert="horz" lIns="91440" tIns="45720" rIns="91440" bIns="45720" rtlCol="0" anchor="t">
            <a:normAutofit/>
          </a:bodyPr>
          <a:lstStyle/>
          <a:p>
            <a:r>
              <a:rPr lang="en-US" dirty="0"/>
              <a:t>Problem statement</a:t>
            </a:r>
          </a:p>
          <a:p>
            <a:r>
              <a:rPr lang="en-US" dirty="0"/>
              <a:t>Proposed solution </a:t>
            </a:r>
          </a:p>
          <a:p>
            <a:r>
              <a:rPr lang="en-US" dirty="0"/>
              <a:t>Dataset</a:t>
            </a:r>
          </a:p>
          <a:p>
            <a:r>
              <a:rPr lang="en-US" dirty="0"/>
              <a:t>Methodology</a:t>
            </a:r>
          </a:p>
          <a:p>
            <a:r>
              <a:rPr lang="en-US" dirty="0"/>
              <a:t>Results</a:t>
            </a:r>
          </a:p>
          <a:p>
            <a:r>
              <a:rPr lang="en-US" dirty="0"/>
              <a:t>Future plan </a:t>
            </a:r>
          </a:p>
          <a:p>
            <a:r>
              <a:rPr lang="en-US" dirty="0"/>
              <a:t>Questions</a:t>
            </a:r>
          </a:p>
          <a:p>
            <a:endParaRPr lang="en-US" dirty="0"/>
          </a:p>
          <a:p>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1/25/2022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Soil analysis using machine learning</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10495" y="708666"/>
            <a:ext cx="9779183" cy="632772"/>
          </a:xfrm>
        </p:spPr>
        <p:txBody>
          <a:bodyPr/>
          <a:lstStyle/>
          <a:p>
            <a:r>
              <a:rPr lang="en-US" sz="2800" dirty="0"/>
              <a:t>CNN Regression Models Visualizations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20</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
        <p:nvSpPr>
          <p:cNvPr id="27" name="TextBox 26">
            <a:extLst>
              <a:ext uri="{FF2B5EF4-FFF2-40B4-BE49-F238E27FC236}">
                <a16:creationId xmlns:a16="http://schemas.microsoft.com/office/drawing/2014/main" id="{8516BD17-666D-4672-92C9-4D3143A746FA}"/>
              </a:ext>
            </a:extLst>
          </p:cNvPr>
          <p:cNvSpPr txBox="1"/>
          <p:nvPr/>
        </p:nvSpPr>
        <p:spPr>
          <a:xfrm>
            <a:off x="7179198" y="5739244"/>
            <a:ext cx="3074510" cy="261610"/>
          </a:xfrm>
          <a:prstGeom prst="rect">
            <a:avLst/>
          </a:prstGeom>
          <a:noFill/>
        </p:spPr>
        <p:txBody>
          <a:bodyPr wrap="square" rtlCol="0">
            <a:spAutoFit/>
          </a:bodyPr>
          <a:lstStyle/>
          <a:p>
            <a:r>
              <a:rPr lang="en-US" sz="1100" dirty="0"/>
              <a:t>Fig4: Actual vs Predicted EC</a:t>
            </a:r>
          </a:p>
        </p:txBody>
      </p:sp>
      <p:sp>
        <p:nvSpPr>
          <p:cNvPr id="28" name="TextBox 27">
            <a:extLst>
              <a:ext uri="{FF2B5EF4-FFF2-40B4-BE49-F238E27FC236}">
                <a16:creationId xmlns:a16="http://schemas.microsoft.com/office/drawing/2014/main" id="{29B81B0A-B979-4E4E-AAD3-C7FA6506D91C}"/>
              </a:ext>
            </a:extLst>
          </p:cNvPr>
          <p:cNvSpPr txBox="1"/>
          <p:nvPr/>
        </p:nvSpPr>
        <p:spPr>
          <a:xfrm>
            <a:off x="1586945" y="5645358"/>
            <a:ext cx="3074510" cy="261610"/>
          </a:xfrm>
          <a:prstGeom prst="rect">
            <a:avLst/>
          </a:prstGeom>
          <a:noFill/>
        </p:spPr>
        <p:txBody>
          <a:bodyPr wrap="square" rtlCol="0">
            <a:spAutoFit/>
          </a:bodyPr>
          <a:lstStyle/>
          <a:p>
            <a:r>
              <a:rPr lang="en-US" sz="1100" dirty="0"/>
              <a:t>Fig3: Actual vs Predicted pH</a:t>
            </a:r>
          </a:p>
        </p:txBody>
      </p:sp>
      <p:sp>
        <p:nvSpPr>
          <p:cNvPr id="29" name="TextBox 28">
            <a:extLst>
              <a:ext uri="{FF2B5EF4-FFF2-40B4-BE49-F238E27FC236}">
                <a16:creationId xmlns:a16="http://schemas.microsoft.com/office/drawing/2014/main" id="{C528475E-6746-44E9-BF35-9B94424EAB3A}"/>
              </a:ext>
            </a:extLst>
          </p:cNvPr>
          <p:cNvSpPr txBox="1"/>
          <p:nvPr/>
        </p:nvSpPr>
        <p:spPr>
          <a:xfrm>
            <a:off x="7084822" y="3305228"/>
            <a:ext cx="3074510" cy="261610"/>
          </a:xfrm>
          <a:prstGeom prst="rect">
            <a:avLst/>
          </a:prstGeom>
          <a:noFill/>
        </p:spPr>
        <p:txBody>
          <a:bodyPr wrap="square" rtlCol="0">
            <a:spAutoFit/>
          </a:bodyPr>
          <a:lstStyle/>
          <a:p>
            <a:r>
              <a:rPr lang="en-US" sz="1100" dirty="0"/>
              <a:t>Fig2: Actual vs Predicted P</a:t>
            </a:r>
          </a:p>
        </p:txBody>
      </p:sp>
      <p:sp>
        <p:nvSpPr>
          <p:cNvPr id="30" name="TextBox 29">
            <a:extLst>
              <a:ext uri="{FF2B5EF4-FFF2-40B4-BE49-F238E27FC236}">
                <a16:creationId xmlns:a16="http://schemas.microsoft.com/office/drawing/2014/main" id="{D477D880-B6EB-4F23-A1FA-6A4D4C1BDB0A}"/>
              </a:ext>
            </a:extLst>
          </p:cNvPr>
          <p:cNvSpPr txBox="1"/>
          <p:nvPr/>
        </p:nvSpPr>
        <p:spPr>
          <a:xfrm>
            <a:off x="1641012" y="3450595"/>
            <a:ext cx="3074510" cy="261610"/>
          </a:xfrm>
          <a:prstGeom prst="rect">
            <a:avLst/>
          </a:prstGeom>
          <a:noFill/>
        </p:spPr>
        <p:txBody>
          <a:bodyPr wrap="square" rtlCol="0">
            <a:spAutoFit/>
          </a:bodyPr>
          <a:lstStyle/>
          <a:p>
            <a:r>
              <a:rPr lang="en-US" sz="1100" dirty="0"/>
              <a:t>Fig1: Actual vs Predicted OM</a:t>
            </a:r>
          </a:p>
        </p:txBody>
      </p:sp>
      <p:pic>
        <p:nvPicPr>
          <p:cNvPr id="4" name="Picture 3">
            <a:extLst>
              <a:ext uri="{FF2B5EF4-FFF2-40B4-BE49-F238E27FC236}">
                <a16:creationId xmlns:a16="http://schemas.microsoft.com/office/drawing/2014/main" id="{7D3264AF-4B12-4291-AB8C-61606DCB8B2D}"/>
              </a:ext>
            </a:extLst>
          </p:cNvPr>
          <p:cNvPicPr>
            <a:picLocks noChangeAspect="1"/>
          </p:cNvPicPr>
          <p:nvPr/>
        </p:nvPicPr>
        <p:blipFill>
          <a:blip r:embed="rId2"/>
          <a:stretch>
            <a:fillRect/>
          </a:stretch>
        </p:blipFill>
        <p:spPr>
          <a:xfrm>
            <a:off x="6656702" y="3649763"/>
            <a:ext cx="2993393" cy="1995595"/>
          </a:xfrm>
          <a:prstGeom prst="rect">
            <a:avLst/>
          </a:prstGeom>
        </p:spPr>
      </p:pic>
      <p:pic>
        <p:nvPicPr>
          <p:cNvPr id="9" name="Picture 8">
            <a:extLst>
              <a:ext uri="{FF2B5EF4-FFF2-40B4-BE49-F238E27FC236}">
                <a16:creationId xmlns:a16="http://schemas.microsoft.com/office/drawing/2014/main" id="{2B7979DA-D14F-45A7-8657-586E9CB5BAEB}"/>
              </a:ext>
            </a:extLst>
          </p:cNvPr>
          <p:cNvPicPr>
            <a:picLocks noChangeAspect="1"/>
          </p:cNvPicPr>
          <p:nvPr/>
        </p:nvPicPr>
        <p:blipFill>
          <a:blip r:embed="rId3"/>
          <a:stretch>
            <a:fillRect/>
          </a:stretch>
        </p:blipFill>
        <p:spPr>
          <a:xfrm>
            <a:off x="1267474" y="1535168"/>
            <a:ext cx="2834945" cy="1889963"/>
          </a:xfrm>
          <a:prstGeom prst="rect">
            <a:avLst/>
          </a:prstGeom>
        </p:spPr>
      </p:pic>
      <p:pic>
        <p:nvPicPr>
          <p:cNvPr id="12" name="Picture 11">
            <a:extLst>
              <a:ext uri="{FF2B5EF4-FFF2-40B4-BE49-F238E27FC236}">
                <a16:creationId xmlns:a16="http://schemas.microsoft.com/office/drawing/2014/main" id="{49635D65-2462-4C9D-9B44-EAEB50458E19}"/>
              </a:ext>
            </a:extLst>
          </p:cNvPr>
          <p:cNvPicPr>
            <a:picLocks noChangeAspect="1"/>
          </p:cNvPicPr>
          <p:nvPr/>
        </p:nvPicPr>
        <p:blipFill>
          <a:blip r:embed="rId4"/>
          <a:stretch>
            <a:fillRect/>
          </a:stretch>
        </p:blipFill>
        <p:spPr>
          <a:xfrm>
            <a:off x="1267474" y="3755395"/>
            <a:ext cx="2796749" cy="1864499"/>
          </a:xfrm>
          <a:prstGeom prst="rect">
            <a:avLst/>
          </a:prstGeom>
        </p:spPr>
      </p:pic>
      <p:pic>
        <p:nvPicPr>
          <p:cNvPr id="15" name="Picture 14">
            <a:extLst>
              <a:ext uri="{FF2B5EF4-FFF2-40B4-BE49-F238E27FC236}">
                <a16:creationId xmlns:a16="http://schemas.microsoft.com/office/drawing/2014/main" id="{9150B769-7615-4C84-A3A5-9B709044F6D1}"/>
              </a:ext>
            </a:extLst>
          </p:cNvPr>
          <p:cNvPicPr>
            <a:picLocks noChangeAspect="1"/>
          </p:cNvPicPr>
          <p:nvPr/>
        </p:nvPicPr>
        <p:blipFill>
          <a:blip r:embed="rId5"/>
          <a:stretch>
            <a:fillRect/>
          </a:stretch>
        </p:blipFill>
        <p:spPr>
          <a:xfrm>
            <a:off x="6656703" y="1304024"/>
            <a:ext cx="2993393" cy="1995595"/>
          </a:xfrm>
          <a:prstGeom prst="rect">
            <a:avLst/>
          </a:prstGeom>
        </p:spPr>
      </p:pic>
    </p:spTree>
    <p:extLst>
      <p:ext uri="{BB962C8B-B14F-4D97-AF65-F5344CB8AC3E}">
        <p14:creationId xmlns:p14="http://schemas.microsoft.com/office/powerpoint/2010/main" val="3029202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10495" y="708666"/>
            <a:ext cx="9779183" cy="632772"/>
          </a:xfrm>
        </p:spPr>
        <p:txBody>
          <a:bodyPr/>
          <a:lstStyle/>
          <a:p>
            <a:r>
              <a:rPr lang="en-US" sz="3600" dirty="0"/>
              <a:t>Regression Models Evaluations on pH Indexes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21</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11" name="Picture 10">
            <a:extLst>
              <a:ext uri="{FF2B5EF4-FFF2-40B4-BE49-F238E27FC236}">
                <a16:creationId xmlns:a16="http://schemas.microsoft.com/office/drawing/2014/main" id="{563CD6CF-A86B-4D91-8F9D-53220B649376}"/>
              </a:ext>
            </a:extLst>
          </p:cNvPr>
          <p:cNvPicPr>
            <a:picLocks noChangeAspect="1"/>
          </p:cNvPicPr>
          <p:nvPr/>
        </p:nvPicPr>
        <p:blipFill>
          <a:blip r:embed="rId2"/>
          <a:stretch>
            <a:fillRect/>
          </a:stretch>
        </p:blipFill>
        <p:spPr>
          <a:xfrm>
            <a:off x="1909593" y="2142946"/>
            <a:ext cx="2429214" cy="1286054"/>
          </a:xfrm>
          <a:prstGeom prst="rect">
            <a:avLst/>
          </a:prstGeom>
        </p:spPr>
      </p:pic>
      <p:pic>
        <p:nvPicPr>
          <p:cNvPr id="14" name="Picture 13">
            <a:extLst>
              <a:ext uri="{FF2B5EF4-FFF2-40B4-BE49-F238E27FC236}">
                <a16:creationId xmlns:a16="http://schemas.microsoft.com/office/drawing/2014/main" id="{D6F937F5-25B9-4CC9-8E9B-41CA543F5BC9}"/>
              </a:ext>
            </a:extLst>
          </p:cNvPr>
          <p:cNvPicPr>
            <a:picLocks noChangeAspect="1"/>
          </p:cNvPicPr>
          <p:nvPr/>
        </p:nvPicPr>
        <p:blipFill>
          <a:blip r:embed="rId3"/>
          <a:stretch>
            <a:fillRect/>
          </a:stretch>
        </p:blipFill>
        <p:spPr>
          <a:xfrm>
            <a:off x="5900087" y="2142946"/>
            <a:ext cx="2438740" cy="1295581"/>
          </a:xfrm>
          <a:prstGeom prst="rect">
            <a:avLst/>
          </a:prstGeom>
        </p:spPr>
      </p:pic>
      <p:pic>
        <p:nvPicPr>
          <p:cNvPr id="16" name="Picture 15">
            <a:extLst>
              <a:ext uri="{FF2B5EF4-FFF2-40B4-BE49-F238E27FC236}">
                <a16:creationId xmlns:a16="http://schemas.microsoft.com/office/drawing/2014/main" id="{504821C8-B022-46F6-AC10-EB052E762743}"/>
              </a:ext>
            </a:extLst>
          </p:cNvPr>
          <p:cNvPicPr>
            <a:picLocks noChangeAspect="1"/>
          </p:cNvPicPr>
          <p:nvPr/>
        </p:nvPicPr>
        <p:blipFill>
          <a:blip r:embed="rId4"/>
          <a:stretch>
            <a:fillRect/>
          </a:stretch>
        </p:blipFill>
        <p:spPr>
          <a:xfrm>
            <a:off x="1890540" y="3884437"/>
            <a:ext cx="2467319" cy="1286054"/>
          </a:xfrm>
          <a:prstGeom prst="rect">
            <a:avLst/>
          </a:prstGeom>
        </p:spPr>
      </p:pic>
      <p:pic>
        <p:nvPicPr>
          <p:cNvPr id="18" name="Picture 17">
            <a:extLst>
              <a:ext uri="{FF2B5EF4-FFF2-40B4-BE49-F238E27FC236}">
                <a16:creationId xmlns:a16="http://schemas.microsoft.com/office/drawing/2014/main" id="{7D61DDB8-6803-4B29-9A98-A57B3AB9F238}"/>
              </a:ext>
            </a:extLst>
          </p:cNvPr>
          <p:cNvPicPr>
            <a:picLocks noChangeAspect="1"/>
          </p:cNvPicPr>
          <p:nvPr/>
        </p:nvPicPr>
        <p:blipFill>
          <a:blip r:embed="rId5"/>
          <a:stretch>
            <a:fillRect/>
          </a:stretch>
        </p:blipFill>
        <p:spPr>
          <a:xfrm>
            <a:off x="5900087" y="3874910"/>
            <a:ext cx="2467319" cy="1295581"/>
          </a:xfrm>
          <a:prstGeom prst="rect">
            <a:avLst/>
          </a:prstGeom>
        </p:spPr>
      </p:pic>
      <p:sp>
        <p:nvSpPr>
          <p:cNvPr id="10" name="TextBox 9">
            <a:extLst>
              <a:ext uri="{FF2B5EF4-FFF2-40B4-BE49-F238E27FC236}">
                <a16:creationId xmlns:a16="http://schemas.microsoft.com/office/drawing/2014/main" id="{91B3A2B1-DC6F-488A-AE98-2C45D6438A4D}"/>
              </a:ext>
            </a:extLst>
          </p:cNvPr>
          <p:cNvSpPr txBox="1"/>
          <p:nvPr/>
        </p:nvSpPr>
        <p:spPr>
          <a:xfrm>
            <a:off x="5836331" y="5161811"/>
            <a:ext cx="3074510" cy="246221"/>
          </a:xfrm>
          <a:prstGeom prst="rect">
            <a:avLst/>
          </a:prstGeom>
          <a:noFill/>
        </p:spPr>
        <p:txBody>
          <a:bodyPr wrap="square" rtlCol="0">
            <a:spAutoFit/>
          </a:bodyPr>
          <a:lstStyle/>
          <a:p>
            <a:r>
              <a:rPr lang="en-US" sz="1000" dirty="0"/>
              <a:t>Fig4: P evaluations scores on pH Indexes</a:t>
            </a:r>
          </a:p>
        </p:txBody>
      </p:sp>
      <p:sp>
        <p:nvSpPr>
          <p:cNvPr id="12" name="TextBox 11">
            <a:extLst>
              <a:ext uri="{FF2B5EF4-FFF2-40B4-BE49-F238E27FC236}">
                <a16:creationId xmlns:a16="http://schemas.microsoft.com/office/drawing/2014/main" id="{8F2C2061-4585-4B2B-AE59-F39D7192619E}"/>
              </a:ext>
            </a:extLst>
          </p:cNvPr>
          <p:cNvSpPr txBox="1"/>
          <p:nvPr/>
        </p:nvSpPr>
        <p:spPr>
          <a:xfrm>
            <a:off x="5836331" y="3429000"/>
            <a:ext cx="3074510" cy="246221"/>
          </a:xfrm>
          <a:prstGeom prst="rect">
            <a:avLst/>
          </a:prstGeom>
          <a:noFill/>
        </p:spPr>
        <p:txBody>
          <a:bodyPr wrap="square" rtlCol="0">
            <a:spAutoFit/>
          </a:bodyPr>
          <a:lstStyle/>
          <a:p>
            <a:r>
              <a:rPr lang="en-US" sz="1000" dirty="0"/>
              <a:t>Fig2: OM evaluations scores on pH Indexes</a:t>
            </a:r>
          </a:p>
        </p:txBody>
      </p:sp>
      <p:sp>
        <p:nvSpPr>
          <p:cNvPr id="13" name="TextBox 12">
            <a:extLst>
              <a:ext uri="{FF2B5EF4-FFF2-40B4-BE49-F238E27FC236}">
                <a16:creationId xmlns:a16="http://schemas.microsoft.com/office/drawing/2014/main" id="{36C5CB8D-310C-4469-BE3A-5893C49FE9E2}"/>
              </a:ext>
            </a:extLst>
          </p:cNvPr>
          <p:cNvSpPr txBox="1"/>
          <p:nvPr/>
        </p:nvSpPr>
        <p:spPr>
          <a:xfrm>
            <a:off x="1816226" y="3429000"/>
            <a:ext cx="3074510" cy="246221"/>
          </a:xfrm>
          <a:prstGeom prst="rect">
            <a:avLst/>
          </a:prstGeom>
          <a:noFill/>
        </p:spPr>
        <p:txBody>
          <a:bodyPr wrap="square" rtlCol="0">
            <a:spAutoFit/>
          </a:bodyPr>
          <a:lstStyle/>
          <a:p>
            <a:r>
              <a:rPr lang="en-US" sz="1000" dirty="0"/>
              <a:t>Fig1: EC evaluations scores on pH Indexes</a:t>
            </a:r>
          </a:p>
        </p:txBody>
      </p:sp>
      <p:sp>
        <p:nvSpPr>
          <p:cNvPr id="15" name="TextBox 14">
            <a:extLst>
              <a:ext uri="{FF2B5EF4-FFF2-40B4-BE49-F238E27FC236}">
                <a16:creationId xmlns:a16="http://schemas.microsoft.com/office/drawing/2014/main" id="{91833B6B-F6F3-422F-93CA-492100A89CAC}"/>
              </a:ext>
            </a:extLst>
          </p:cNvPr>
          <p:cNvSpPr txBox="1"/>
          <p:nvPr/>
        </p:nvSpPr>
        <p:spPr>
          <a:xfrm>
            <a:off x="1816226" y="5165696"/>
            <a:ext cx="3074510" cy="246221"/>
          </a:xfrm>
          <a:prstGeom prst="rect">
            <a:avLst/>
          </a:prstGeom>
          <a:noFill/>
        </p:spPr>
        <p:txBody>
          <a:bodyPr wrap="square" rtlCol="0">
            <a:spAutoFit/>
          </a:bodyPr>
          <a:lstStyle/>
          <a:p>
            <a:r>
              <a:rPr lang="en-US" sz="1000" dirty="0"/>
              <a:t>Fig3: pH evaluations scores on pH Indexes</a:t>
            </a:r>
          </a:p>
        </p:txBody>
      </p:sp>
    </p:spTree>
    <p:extLst>
      <p:ext uri="{BB962C8B-B14F-4D97-AF65-F5344CB8AC3E}">
        <p14:creationId xmlns:p14="http://schemas.microsoft.com/office/powerpoint/2010/main" val="394115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840321" y="420509"/>
            <a:ext cx="9779183" cy="792163"/>
          </a:xfrm>
        </p:spPr>
        <p:txBody>
          <a:bodyPr/>
          <a:lstStyle/>
          <a:p>
            <a:r>
              <a:rPr lang="en-US" sz="3600" dirty="0"/>
              <a:t>Regression Models Evaluations on Formula</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22</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4" name="Picture 3">
            <a:extLst>
              <a:ext uri="{FF2B5EF4-FFF2-40B4-BE49-F238E27FC236}">
                <a16:creationId xmlns:a16="http://schemas.microsoft.com/office/drawing/2014/main" id="{CAC52B31-60AF-4AA7-A85C-C6DFA77B7A9B}"/>
              </a:ext>
            </a:extLst>
          </p:cNvPr>
          <p:cNvPicPr>
            <a:picLocks noChangeAspect="1"/>
          </p:cNvPicPr>
          <p:nvPr/>
        </p:nvPicPr>
        <p:blipFill>
          <a:blip r:embed="rId2"/>
          <a:stretch>
            <a:fillRect/>
          </a:stretch>
        </p:blipFill>
        <p:spPr>
          <a:xfrm>
            <a:off x="7034506" y="3813261"/>
            <a:ext cx="2448267" cy="1267002"/>
          </a:xfrm>
          <a:prstGeom prst="rect">
            <a:avLst/>
          </a:prstGeom>
        </p:spPr>
      </p:pic>
      <p:pic>
        <p:nvPicPr>
          <p:cNvPr id="9" name="Picture 8">
            <a:extLst>
              <a:ext uri="{FF2B5EF4-FFF2-40B4-BE49-F238E27FC236}">
                <a16:creationId xmlns:a16="http://schemas.microsoft.com/office/drawing/2014/main" id="{CB4905E7-9FDA-4C3B-A751-C81D2F978330}"/>
              </a:ext>
            </a:extLst>
          </p:cNvPr>
          <p:cNvPicPr>
            <a:picLocks noChangeAspect="1"/>
          </p:cNvPicPr>
          <p:nvPr/>
        </p:nvPicPr>
        <p:blipFill>
          <a:blip r:embed="rId3"/>
          <a:stretch>
            <a:fillRect/>
          </a:stretch>
        </p:blipFill>
        <p:spPr>
          <a:xfrm>
            <a:off x="2025401" y="3813261"/>
            <a:ext cx="2429214" cy="1267002"/>
          </a:xfrm>
          <a:prstGeom prst="rect">
            <a:avLst/>
          </a:prstGeom>
        </p:spPr>
      </p:pic>
      <p:pic>
        <p:nvPicPr>
          <p:cNvPr id="12" name="Picture 11">
            <a:extLst>
              <a:ext uri="{FF2B5EF4-FFF2-40B4-BE49-F238E27FC236}">
                <a16:creationId xmlns:a16="http://schemas.microsoft.com/office/drawing/2014/main" id="{4D0254B7-F2B8-4B7C-A377-10E89838A066}"/>
              </a:ext>
            </a:extLst>
          </p:cNvPr>
          <p:cNvPicPr>
            <a:picLocks noChangeAspect="1"/>
          </p:cNvPicPr>
          <p:nvPr/>
        </p:nvPicPr>
        <p:blipFill>
          <a:blip r:embed="rId4"/>
          <a:stretch>
            <a:fillRect/>
          </a:stretch>
        </p:blipFill>
        <p:spPr>
          <a:xfrm>
            <a:off x="2025401" y="1964525"/>
            <a:ext cx="2448267" cy="1286054"/>
          </a:xfrm>
          <a:prstGeom prst="rect">
            <a:avLst/>
          </a:prstGeom>
        </p:spPr>
      </p:pic>
      <p:pic>
        <p:nvPicPr>
          <p:cNvPr id="15" name="Picture 14">
            <a:extLst>
              <a:ext uri="{FF2B5EF4-FFF2-40B4-BE49-F238E27FC236}">
                <a16:creationId xmlns:a16="http://schemas.microsoft.com/office/drawing/2014/main" id="{004DB12F-A93A-4C94-8162-3F4F9117F058}"/>
              </a:ext>
            </a:extLst>
          </p:cNvPr>
          <p:cNvPicPr>
            <a:picLocks noChangeAspect="1"/>
          </p:cNvPicPr>
          <p:nvPr/>
        </p:nvPicPr>
        <p:blipFill>
          <a:blip r:embed="rId5"/>
          <a:stretch>
            <a:fillRect/>
          </a:stretch>
        </p:blipFill>
        <p:spPr>
          <a:xfrm>
            <a:off x="7034506" y="1964525"/>
            <a:ext cx="2419688" cy="1276528"/>
          </a:xfrm>
          <a:prstGeom prst="rect">
            <a:avLst/>
          </a:prstGeom>
        </p:spPr>
      </p:pic>
      <p:sp>
        <p:nvSpPr>
          <p:cNvPr id="20" name="TextBox 19">
            <a:extLst>
              <a:ext uri="{FF2B5EF4-FFF2-40B4-BE49-F238E27FC236}">
                <a16:creationId xmlns:a16="http://schemas.microsoft.com/office/drawing/2014/main" id="{13ABBEC9-0986-45B8-88B5-8F34B4657634}"/>
              </a:ext>
            </a:extLst>
          </p:cNvPr>
          <p:cNvSpPr txBox="1"/>
          <p:nvPr/>
        </p:nvSpPr>
        <p:spPr>
          <a:xfrm>
            <a:off x="6923845" y="3369298"/>
            <a:ext cx="3074510" cy="261610"/>
          </a:xfrm>
          <a:prstGeom prst="rect">
            <a:avLst/>
          </a:prstGeom>
          <a:noFill/>
        </p:spPr>
        <p:txBody>
          <a:bodyPr wrap="square" rtlCol="0">
            <a:spAutoFit/>
          </a:bodyPr>
          <a:lstStyle/>
          <a:p>
            <a:r>
              <a:rPr lang="en-US" sz="1100" dirty="0"/>
              <a:t>Fig2: pH evaluations scores on Formula</a:t>
            </a:r>
          </a:p>
        </p:txBody>
      </p:sp>
      <p:sp>
        <p:nvSpPr>
          <p:cNvPr id="21" name="TextBox 20">
            <a:extLst>
              <a:ext uri="{FF2B5EF4-FFF2-40B4-BE49-F238E27FC236}">
                <a16:creationId xmlns:a16="http://schemas.microsoft.com/office/drawing/2014/main" id="{1629D2A3-B253-422F-931A-CF6AD23D1189}"/>
              </a:ext>
            </a:extLst>
          </p:cNvPr>
          <p:cNvSpPr txBox="1"/>
          <p:nvPr/>
        </p:nvSpPr>
        <p:spPr>
          <a:xfrm>
            <a:off x="6953438" y="5185623"/>
            <a:ext cx="3074510" cy="261610"/>
          </a:xfrm>
          <a:prstGeom prst="rect">
            <a:avLst/>
          </a:prstGeom>
          <a:noFill/>
        </p:spPr>
        <p:txBody>
          <a:bodyPr wrap="square" rtlCol="0">
            <a:spAutoFit/>
          </a:bodyPr>
          <a:lstStyle/>
          <a:p>
            <a:r>
              <a:rPr lang="en-US" sz="1100" dirty="0"/>
              <a:t>Fig4: EC evaluations scores on Formula</a:t>
            </a:r>
          </a:p>
        </p:txBody>
      </p:sp>
      <p:sp>
        <p:nvSpPr>
          <p:cNvPr id="23" name="TextBox 22">
            <a:extLst>
              <a:ext uri="{FF2B5EF4-FFF2-40B4-BE49-F238E27FC236}">
                <a16:creationId xmlns:a16="http://schemas.microsoft.com/office/drawing/2014/main" id="{A1C6CCBB-A5AC-46CA-86E5-26F030DE4796}"/>
              </a:ext>
            </a:extLst>
          </p:cNvPr>
          <p:cNvSpPr txBox="1"/>
          <p:nvPr/>
        </p:nvSpPr>
        <p:spPr>
          <a:xfrm>
            <a:off x="1921279" y="5185623"/>
            <a:ext cx="3074510" cy="261610"/>
          </a:xfrm>
          <a:prstGeom prst="rect">
            <a:avLst/>
          </a:prstGeom>
          <a:noFill/>
        </p:spPr>
        <p:txBody>
          <a:bodyPr wrap="square" rtlCol="0">
            <a:spAutoFit/>
          </a:bodyPr>
          <a:lstStyle/>
          <a:p>
            <a:r>
              <a:rPr lang="en-US" sz="1100" dirty="0"/>
              <a:t>Fig3: OM evaluations scores on Formula</a:t>
            </a:r>
          </a:p>
        </p:txBody>
      </p:sp>
      <p:sp>
        <p:nvSpPr>
          <p:cNvPr id="24" name="TextBox 23">
            <a:extLst>
              <a:ext uri="{FF2B5EF4-FFF2-40B4-BE49-F238E27FC236}">
                <a16:creationId xmlns:a16="http://schemas.microsoft.com/office/drawing/2014/main" id="{57E1C057-8E08-4937-8523-1B5266DFA59D}"/>
              </a:ext>
            </a:extLst>
          </p:cNvPr>
          <p:cNvSpPr txBox="1"/>
          <p:nvPr/>
        </p:nvSpPr>
        <p:spPr>
          <a:xfrm>
            <a:off x="1921279" y="3312722"/>
            <a:ext cx="3074510" cy="261610"/>
          </a:xfrm>
          <a:prstGeom prst="rect">
            <a:avLst/>
          </a:prstGeom>
          <a:noFill/>
        </p:spPr>
        <p:txBody>
          <a:bodyPr wrap="square" rtlCol="0">
            <a:spAutoFit/>
          </a:bodyPr>
          <a:lstStyle/>
          <a:p>
            <a:r>
              <a:rPr lang="en-US" sz="1100" dirty="0"/>
              <a:t>Fig1: P evaluations scores on Formula</a:t>
            </a:r>
          </a:p>
        </p:txBody>
      </p:sp>
    </p:spTree>
    <p:extLst>
      <p:ext uri="{BB962C8B-B14F-4D97-AF65-F5344CB8AC3E}">
        <p14:creationId xmlns:p14="http://schemas.microsoft.com/office/powerpoint/2010/main" val="4117103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23</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6" name="Picture 5">
            <a:extLst>
              <a:ext uri="{FF2B5EF4-FFF2-40B4-BE49-F238E27FC236}">
                <a16:creationId xmlns:a16="http://schemas.microsoft.com/office/drawing/2014/main" id="{707DAC21-CB2C-4E41-BE00-D849665E2E34}"/>
              </a:ext>
            </a:extLst>
          </p:cNvPr>
          <p:cNvPicPr>
            <a:picLocks noChangeAspect="1"/>
          </p:cNvPicPr>
          <p:nvPr/>
        </p:nvPicPr>
        <p:blipFill>
          <a:blip r:embed="rId2"/>
          <a:stretch>
            <a:fillRect/>
          </a:stretch>
        </p:blipFill>
        <p:spPr>
          <a:xfrm>
            <a:off x="4221652" y="1943258"/>
            <a:ext cx="3347452" cy="2198885"/>
          </a:xfrm>
          <a:prstGeom prst="rect">
            <a:avLst/>
          </a:prstGeom>
        </p:spPr>
      </p:pic>
      <p:sp>
        <p:nvSpPr>
          <p:cNvPr id="14" name="Title 1">
            <a:extLst>
              <a:ext uri="{FF2B5EF4-FFF2-40B4-BE49-F238E27FC236}">
                <a16:creationId xmlns:a16="http://schemas.microsoft.com/office/drawing/2014/main" id="{638E1E0A-C676-4ED6-A196-246DD27F0129}"/>
              </a:ext>
            </a:extLst>
          </p:cNvPr>
          <p:cNvSpPr txBox="1">
            <a:spLocks/>
          </p:cNvSpPr>
          <p:nvPr/>
        </p:nvSpPr>
        <p:spPr>
          <a:xfrm>
            <a:off x="840321" y="420509"/>
            <a:ext cx="9779183" cy="792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a:t>Regression Models Evaluations CNN</a:t>
            </a:r>
          </a:p>
        </p:txBody>
      </p:sp>
      <p:sp>
        <p:nvSpPr>
          <p:cNvPr id="16" name="TextBox 15">
            <a:extLst>
              <a:ext uri="{FF2B5EF4-FFF2-40B4-BE49-F238E27FC236}">
                <a16:creationId xmlns:a16="http://schemas.microsoft.com/office/drawing/2014/main" id="{364A58BF-89D2-47DD-A76B-8120C20DBF72}"/>
              </a:ext>
            </a:extLst>
          </p:cNvPr>
          <p:cNvSpPr txBox="1"/>
          <p:nvPr/>
        </p:nvSpPr>
        <p:spPr>
          <a:xfrm>
            <a:off x="4358123" y="4280100"/>
            <a:ext cx="3074510" cy="246221"/>
          </a:xfrm>
          <a:prstGeom prst="rect">
            <a:avLst/>
          </a:prstGeom>
          <a:noFill/>
        </p:spPr>
        <p:txBody>
          <a:bodyPr wrap="square" rtlCol="0">
            <a:spAutoFit/>
          </a:bodyPr>
          <a:lstStyle/>
          <a:p>
            <a:r>
              <a:rPr lang="en-US" sz="1000" dirty="0"/>
              <a:t>Fig3: OM, EC, P and pH evaluations scores on CNN</a:t>
            </a:r>
          </a:p>
        </p:txBody>
      </p:sp>
    </p:spTree>
    <p:extLst>
      <p:ext uri="{BB962C8B-B14F-4D97-AF65-F5344CB8AC3E}">
        <p14:creationId xmlns:p14="http://schemas.microsoft.com/office/powerpoint/2010/main" val="1109565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24</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
        <p:nvSpPr>
          <p:cNvPr id="14" name="Title 1">
            <a:extLst>
              <a:ext uri="{FF2B5EF4-FFF2-40B4-BE49-F238E27FC236}">
                <a16:creationId xmlns:a16="http://schemas.microsoft.com/office/drawing/2014/main" id="{638E1E0A-C676-4ED6-A196-246DD27F0129}"/>
              </a:ext>
            </a:extLst>
          </p:cNvPr>
          <p:cNvSpPr txBox="1">
            <a:spLocks/>
          </p:cNvSpPr>
          <p:nvPr/>
        </p:nvSpPr>
        <p:spPr>
          <a:xfrm>
            <a:off x="840321" y="420509"/>
            <a:ext cx="9779183" cy="792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3600" dirty="0"/>
              <a:t>CNN Classification Models Evaluations</a:t>
            </a:r>
          </a:p>
        </p:txBody>
      </p:sp>
      <p:sp>
        <p:nvSpPr>
          <p:cNvPr id="16" name="TextBox 15">
            <a:extLst>
              <a:ext uri="{FF2B5EF4-FFF2-40B4-BE49-F238E27FC236}">
                <a16:creationId xmlns:a16="http://schemas.microsoft.com/office/drawing/2014/main" id="{364A58BF-89D2-47DD-A76B-8120C20DBF72}"/>
              </a:ext>
            </a:extLst>
          </p:cNvPr>
          <p:cNvSpPr txBox="1"/>
          <p:nvPr/>
        </p:nvSpPr>
        <p:spPr>
          <a:xfrm>
            <a:off x="4358123" y="4280100"/>
            <a:ext cx="3074510" cy="246221"/>
          </a:xfrm>
          <a:prstGeom prst="rect">
            <a:avLst/>
          </a:prstGeom>
          <a:noFill/>
        </p:spPr>
        <p:txBody>
          <a:bodyPr wrap="square" rtlCol="0">
            <a:spAutoFit/>
          </a:bodyPr>
          <a:lstStyle/>
          <a:p>
            <a:r>
              <a:rPr lang="en-US" sz="1000" dirty="0"/>
              <a:t>Fig3: OM, EC, P and pH evaluations scores on CNN</a:t>
            </a:r>
          </a:p>
        </p:txBody>
      </p:sp>
      <p:pic>
        <p:nvPicPr>
          <p:cNvPr id="3" name="Picture 2">
            <a:extLst>
              <a:ext uri="{FF2B5EF4-FFF2-40B4-BE49-F238E27FC236}">
                <a16:creationId xmlns:a16="http://schemas.microsoft.com/office/drawing/2014/main" id="{A87FB792-6B9D-476C-A371-5BB6361FA7A2}"/>
              </a:ext>
            </a:extLst>
          </p:cNvPr>
          <p:cNvPicPr>
            <a:picLocks noChangeAspect="1"/>
          </p:cNvPicPr>
          <p:nvPr/>
        </p:nvPicPr>
        <p:blipFill>
          <a:blip r:embed="rId2"/>
          <a:stretch>
            <a:fillRect/>
          </a:stretch>
        </p:blipFill>
        <p:spPr>
          <a:xfrm>
            <a:off x="3645740" y="1926765"/>
            <a:ext cx="4499275" cy="2089827"/>
          </a:xfrm>
          <a:prstGeom prst="rect">
            <a:avLst/>
          </a:prstGeom>
        </p:spPr>
      </p:pic>
    </p:spTree>
    <p:extLst>
      <p:ext uri="{BB962C8B-B14F-4D97-AF65-F5344CB8AC3E}">
        <p14:creationId xmlns:p14="http://schemas.microsoft.com/office/powerpoint/2010/main" val="218068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Future plan</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25</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167493" y="2017467"/>
            <a:ext cx="9779182" cy="3655969"/>
          </a:xfrm>
        </p:spPr>
        <p:txBody>
          <a:bodyPr vert="horz" lIns="91440" tIns="45720" rIns="91440" bIns="45720" rtlCol="0" anchor="t">
            <a:normAutofit/>
          </a:bodyPr>
          <a:lstStyle/>
          <a:p>
            <a:pPr marL="457200" indent="-457200">
              <a:buFont typeface="Arial" panose="020B0604020202020204" pitchFamily="34" charset="0"/>
              <a:buChar char="•"/>
            </a:pPr>
            <a:r>
              <a:rPr lang="en-US" dirty="0"/>
              <a:t>Mobile application </a:t>
            </a:r>
          </a:p>
          <a:p>
            <a:pPr marL="457200" indent="-457200">
              <a:buFont typeface="Arial" panose="020B0604020202020204" pitchFamily="34" charset="0"/>
              <a:buChar char="•"/>
            </a:pPr>
            <a:r>
              <a:rPr lang="en-US" dirty="0"/>
              <a:t>NPK sensor (7 in one) testing </a:t>
            </a:r>
          </a:p>
        </p:txBody>
      </p:sp>
      <p:sp>
        <p:nvSpPr>
          <p:cNvPr id="8" name="Date Placeholder 3">
            <a:extLst>
              <a:ext uri="{FF2B5EF4-FFF2-40B4-BE49-F238E27FC236}">
                <a16:creationId xmlns:a16="http://schemas.microsoft.com/office/drawing/2014/main" id="{1F6C5A87-43BA-4E03-B3F2-0248D6EA8AC8}"/>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3908065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p:txBody>
          <a:bodyPr/>
          <a:lstStyle/>
          <a:p>
            <a:r>
              <a:rPr lang="en-US" dirty="0"/>
              <a:t>Timeline </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094902483"/>
              </p:ext>
            </p:extLst>
          </p:nvPr>
        </p:nvGraphicFramePr>
        <p:xfrm>
          <a:off x="1245325" y="1706563"/>
          <a:ext cx="9779182"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374915C9-579A-6644-A782-7D56C8F5561E}"/>
              </a:ext>
            </a:extLst>
          </p:cNvPr>
          <p:cNvSpPr>
            <a:spLocks noGrp="1"/>
          </p:cNvSpPr>
          <p:nvPr>
            <p:ph type="dt" sz="half" idx="2"/>
          </p:nvPr>
        </p:nvSpPr>
        <p:spPr/>
        <p:txBody>
          <a:bodyPr/>
          <a:lstStyle/>
          <a:p>
            <a:fld id="{79C497D8-AFA6-424B-9876-402B886244CF}" type="datetime1">
              <a:rPr lang="en-US" smtClean="0"/>
              <a:t>1/25/2022</a:t>
            </a:fld>
            <a:endParaRPr lang="en-US" dirty="0"/>
          </a:p>
        </p:txBody>
      </p:sp>
      <p:sp>
        <p:nvSpPr>
          <p:cNvPr id="5" name="Footer Placeholder 4">
            <a:extLst>
              <a:ext uri="{FF2B5EF4-FFF2-40B4-BE49-F238E27FC236}">
                <a16:creationId xmlns:a16="http://schemas.microsoft.com/office/drawing/2014/main" id="{140F55DB-0AAD-684A-B0E2-8EF58E039423}"/>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p:txBody>
          <a:bodyPr/>
          <a:lstStyle/>
          <a:p>
            <a:fld id="{294A09A9-5501-47C1-A89A-A340965A2BE2}" type="slidenum">
              <a:rPr lang="en-US" smtClean="0"/>
              <a:t>26</a:t>
            </a:fld>
            <a:endParaRPr lang="en-US" dirty="0"/>
          </a:p>
        </p:txBody>
      </p:sp>
    </p:spTree>
    <p:extLst>
      <p:ext uri="{BB962C8B-B14F-4D97-AF65-F5344CB8AC3E}">
        <p14:creationId xmlns:p14="http://schemas.microsoft.com/office/powerpoint/2010/main" val="932498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pPr algn="ctr"/>
            <a:r>
              <a:rPr lang="en-US" dirty="0"/>
              <a:t>Questions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26184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pPr algn="ctr"/>
            <a:r>
              <a:rPr lang="en-US" dirty="0"/>
              <a:t>Thanks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77781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2A10-76A3-49F1-AA94-8B3D659FFAC4}"/>
              </a:ext>
            </a:extLst>
          </p:cNvPr>
          <p:cNvSpPr>
            <a:spLocks noGrp="1"/>
          </p:cNvSpPr>
          <p:nvPr>
            <p:ph type="ctrTitle"/>
          </p:nvPr>
        </p:nvSpPr>
        <p:spPr>
          <a:xfrm>
            <a:off x="1645476" y="750052"/>
            <a:ext cx="2344633" cy="517381"/>
          </a:xfrm>
        </p:spPr>
        <p:txBody>
          <a:bodyPr/>
          <a:lstStyle/>
          <a:p>
            <a:r>
              <a:rPr lang="en-US" sz="3200" dirty="0"/>
              <a:t>References</a:t>
            </a:r>
          </a:p>
        </p:txBody>
      </p:sp>
      <p:sp>
        <p:nvSpPr>
          <p:cNvPr id="3" name="Subtitle 2">
            <a:extLst>
              <a:ext uri="{FF2B5EF4-FFF2-40B4-BE49-F238E27FC236}">
                <a16:creationId xmlns:a16="http://schemas.microsoft.com/office/drawing/2014/main" id="{2360210B-35CE-417D-AF12-75296603938B}"/>
              </a:ext>
            </a:extLst>
          </p:cNvPr>
          <p:cNvSpPr>
            <a:spLocks noGrp="1"/>
          </p:cNvSpPr>
          <p:nvPr>
            <p:ph type="subTitle" idx="1"/>
          </p:nvPr>
        </p:nvSpPr>
        <p:spPr>
          <a:xfrm>
            <a:off x="1125929" y="1752455"/>
            <a:ext cx="6220277" cy="4572844"/>
          </a:xfrm>
        </p:spPr>
        <p:txBody>
          <a:bodyPr/>
          <a:lstStyle/>
          <a:p>
            <a:pPr marL="457200" indent="-457200">
              <a:buFont typeface="Arial" panose="020B0604020202020204" pitchFamily="34" charset="0"/>
              <a:buChar char="•"/>
            </a:pPr>
            <a:r>
              <a:rPr lang="en-US" sz="1100" b="1" dirty="0">
                <a:hlinkClick r:id="rId2"/>
              </a:rPr>
              <a:t>2022 Cost of Soil Testing | Price of Soil Quality Testing and Analysis – HomeAdvisor</a:t>
            </a:r>
            <a:endParaRPr lang="en-US" sz="1100" b="1" dirty="0"/>
          </a:p>
          <a:p>
            <a:pPr marL="457200" indent="-457200">
              <a:buFont typeface="Arial" panose="020B0604020202020204" pitchFamily="34" charset="0"/>
              <a:buChar char="•"/>
            </a:pPr>
            <a:r>
              <a:rPr lang="en-US" sz="1100" b="1" dirty="0">
                <a:hlinkClick r:id="rId3"/>
              </a:rPr>
              <a:t>Soil sampling using mobile - Google Search</a:t>
            </a:r>
            <a:endParaRPr lang="en-US" sz="1100" b="1" dirty="0"/>
          </a:p>
          <a:p>
            <a:pPr marL="457200" indent="-457200">
              <a:buFont typeface="Arial" panose="020B0604020202020204" pitchFamily="34" charset="0"/>
              <a:buChar char="•"/>
            </a:pPr>
            <a:r>
              <a:rPr lang="en-US" sz="1100" b="1" i="0" dirty="0">
                <a:effectLst/>
                <a:latin typeface="Arial" panose="020B0604020202020204" pitchFamily="34" charset="0"/>
              </a:rPr>
              <a:t>Vinay Kumar, B. K. Vimal, Rakesh Kumar, and Mukesh Kumar. Determination of soil </a:t>
            </a:r>
            <a:r>
              <a:rPr lang="en-US" sz="1100" b="1" i="0" dirty="0" err="1">
                <a:effectLst/>
                <a:latin typeface="Arial" panose="020B0604020202020204" pitchFamily="34" charset="0"/>
              </a:rPr>
              <a:t>ph</a:t>
            </a:r>
            <a:r>
              <a:rPr lang="en-US" sz="1100" b="1" i="0" dirty="0">
                <a:effectLst/>
                <a:latin typeface="Arial" panose="020B0604020202020204" pitchFamily="34" charset="0"/>
              </a:rPr>
              <a:t> by using digital</a:t>
            </a:r>
            <a:br>
              <a:rPr lang="en-US" sz="1100" b="1" dirty="0"/>
            </a:br>
            <a:r>
              <a:rPr lang="en-US" sz="1100" b="1" i="0" dirty="0">
                <a:effectLst/>
                <a:latin typeface="Arial" panose="020B0604020202020204" pitchFamily="34" charset="0"/>
              </a:rPr>
              <a:t>image processing technique. Journal of Applied and Natural Science, 6:14–18, 2014.</a:t>
            </a:r>
          </a:p>
          <a:p>
            <a:pPr marL="457200" indent="-457200">
              <a:buFont typeface="Arial" panose="020B0604020202020204" pitchFamily="34" charset="0"/>
              <a:buChar char="•"/>
            </a:pPr>
            <a:r>
              <a:rPr lang="en-US" sz="1100" b="1" i="0" dirty="0">
                <a:effectLst/>
                <a:latin typeface="Arial" panose="020B0604020202020204" pitchFamily="34" charset="0"/>
              </a:rPr>
              <a:t>CS ManikandaBabu and M Arun Pandian. Determination of physical and chemical characteristics of soil</a:t>
            </a:r>
            <a:br>
              <a:rPr lang="en-US" sz="1100" b="1" dirty="0"/>
            </a:br>
            <a:r>
              <a:rPr lang="en-US" sz="1100" b="1" i="0" dirty="0">
                <a:effectLst/>
                <a:latin typeface="Arial" panose="020B0604020202020204" pitchFamily="34" charset="0"/>
              </a:rPr>
              <a:t>using digital image processing. DIGITAL IMAGE PROCESSING, 1:2, 2016.</a:t>
            </a:r>
          </a:p>
          <a:p>
            <a:pPr marL="457200" indent="-457200">
              <a:buFont typeface="Arial" panose="020B0604020202020204" pitchFamily="34" charset="0"/>
              <a:buChar char="•"/>
            </a:pPr>
            <a:r>
              <a:rPr lang="en-US" sz="1100" b="1" i="0" dirty="0">
                <a:effectLst/>
                <a:latin typeface="Arial" panose="020B0604020202020204" pitchFamily="34" charset="0"/>
              </a:rPr>
              <a:t>AV </a:t>
            </a:r>
            <a:r>
              <a:rPr lang="en-US" sz="1100" b="1" i="0" dirty="0" err="1">
                <a:effectLst/>
                <a:latin typeface="Arial" panose="020B0604020202020204" pitchFamily="34" charset="0"/>
              </a:rPr>
              <a:t>Guilalas</a:t>
            </a:r>
            <a:r>
              <a:rPr lang="en-US" sz="1100" b="1" i="0" dirty="0">
                <a:effectLst/>
                <a:latin typeface="Arial" panose="020B0604020202020204" pitchFamily="34" charset="0"/>
              </a:rPr>
              <a:t>, M </a:t>
            </a:r>
            <a:r>
              <a:rPr lang="en-US" sz="1100" b="1" i="0" dirty="0" err="1">
                <a:effectLst/>
                <a:latin typeface="Arial" panose="020B0604020202020204" pitchFamily="34" charset="0"/>
              </a:rPr>
              <a:t>Devoor</a:t>
            </a:r>
            <a:r>
              <a:rPr lang="en-US" sz="1100" b="1" i="0" dirty="0">
                <a:effectLst/>
                <a:latin typeface="Arial" panose="020B0604020202020204" pitchFamily="34" charset="0"/>
              </a:rPr>
              <a:t>, M Mizoguchi International Journal of . . . , and 2019. Determination of soil </a:t>
            </a:r>
            <a:r>
              <a:rPr lang="en-US" sz="1100" b="1" i="0" dirty="0" err="1">
                <a:effectLst/>
                <a:latin typeface="Arial" panose="020B0604020202020204" pitchFamily="34" charset="0"/>
              </a:rPr>
              <a:t>ph</a:t>
            </a:r>
            <a:br>
              <a:rPr lang="en-US" sz="1100" b="1" dirty="0"/>
            </a:br>
            <a:r>
              <a:rPr lang="en-US" sz="1100" b="1" i="0" dirty="0">
                <a:effectLst/>
                <a:latin typeface="Arial" panose="020B0604020202020204" pitchFamily="34" charset="0"/>
              </a:rPr>
              <a:t>using digital image processing. 2019</a:t>
            </a:r>
          </a:p>
          <a:p>
            <a:pPr marL="457200" indent="-457200">
              <a:buFont typeface="Arial" panose="020B0604020202020204" pitchFamily="34" charset="0"/>
              <a:buChar char="•"/>
            </a:pPr>
            <a:r>
              <a:rPr lang="en-US" sz="800" dirty="0">
                <a:hlinkClick r:id="rId4"/>
              </a:rPr>
              <a:t>Final-Year-Project-Soil-Analysis-using-machine-learning/Soil Lab manual.pdf at master · yousaf2018/Final-Year-Project-Soil-Analysis-using-machine-learning (github.com)</a:t>
            </a:r>
            <a:endParaRPr lang="en-US" sz="800" dirty="0"/>
          </a:p>
          <a:p>
            <a:pPr marL="457200" indent="-457200">
              <a:buFont typeface="Arial" panose="020B0604020202020204" pitchFamily="34" charset="0"/>
              <a:buChar char="•"/>
            </a:pPr>
            <a:br>
              <a:rPr lang="en-US" sz="1050" dirty="0"/>
            </a:br>
            <a:endParaRPr lang="en-US" sz="1050" dirty="0">
              <a:latin typeface="Arial" panose="020B0604020202020204" pitchFamily="34" charset="0"/>
            </a:endParaRPr>
          </a:p>
          <a:p>
            <a:pPr marL="457200" indent="-457200">
              <a:buFont typeface="Arial" panose="020B0604020202020204" pitchFamily="34" charset="0"/>
              <a:buChar char="•"/>
            </a:pPr>
            <a:endParaRPr lang="en-US" sz="1400" b="0" i="0" dirty="0">
              <a:effectLst/>
              <a:latin typeface="Arial" panose="020B0604020202020204" pitchFamily="34" charset="0"/>
            </a:endParaRP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endParaRPr lang="en-US" sz="1400" dirty="0"/>
          </a:p>
        </p:txBody>
      </p:sp>
    </p:spTree>
    <p:extLst>
      <p:ext uri="{BB962C8B-B14F-4D97-AF65-F5344CB8AC3E}">
        <p14:creationId xmlns:p14="http://schemas.microsoft.com/office/powerpoint/2010/main" val="158079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Problem Statement</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r>
              <a:rPr lang="en-US" dirty="0"/>
              <a:t>1/27/2022</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sp>
        <p:nvSpPr>
          <p:cNvPr id="9" name="Footer Placeholder 4">
            <a:extLst>
              <a:ext uri="{FF2B5EF4-FFF2-40B4-BE49-F238E27FC236}">
                <a16:creationId xmlns:a16="http://schemas.microsoft.com/office/drawing/2014/main" id="{04176B3C-C904-48AE-A8CF-ACC8D038F787}"/>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Soil analysis using machine learning</a:t>
            </a:r>
          </a:p>
        </p:txBody>
      </p:sp>
      <p:pic>
        <p:nvPicPr>
          <p:cNvPr id="10" name="Google Shape;125;p3">
            <a:extLst>
              <a:ext uri="{FF2B5EF4-FFF2-40B4-BE49-F238E27FC236}">
                <a16:creationId xmlns:a16="http://schemas.microsoft.com/office/drawing/2014/main" id="{C2A89042-4A9B-40A9-B5A7-B2E2FEE162BE}"/>
              </a:ext>
            </a:extLst>
          </p:cNvPr>
          <p:cNvPicPr preferRelativeResize="0">
            <a:picLocks/>
          </p:cNvPicPr>
          <p:nvPr/>
        </p:nvPicPr>
        <p:blipFill rotWithShape="1">
          <a:blip r:embed="rId2">
            <a:alphaModFix/>
          </a:blip>
          <a:srcRect/>
          <a:stretch/>
        </p:blipFill>
        <p:spPr>
          <a:xfrm>
            <a:off x="589929" y="2561408"/>
            <a:ext cx="2602776" cy="1735184"/>
          </a:xfrm>
          <a:prstGeom prst="rect">
            <a:avLst/>
          </a:prstGeom>
          <a:noFill/>
          <a:ln>
            <a:noFill/>
          </a:ln>
        </p:spPr>
      </p:pic>
      <p:graphicFrame>
        <p:nvGraphicFramePr>
          <p:cNvPr id="11" name="Google Shape;126;p3">
            <a:extLst>
              <a:ext uri="{FF2B5EF4-FFF2-40B4-BE49-F238E27FC236}">
                <a16:creationId xmlns:a16="http://schemas.microsoft.com/office/drawing/2014/main" id="{943CBEA9-982D-488A-83F3-920C265B2EF9}"/>
              </a:ext>
            </a:extLst>
          </p:cNvPr>
          <p:cNvGraphicFramePr/>
          <p:nvPr>
            <p:extLst>
              <p:ext uri="{D42A27DB-BD31-4B8C-83A1-F6EECF244321}">
                <p14:modId xmlns:p14="http://schemas.microsoft.com/office/powerpoint/2010/main" val="2625853305"/>
              </p:ext>
            </p:extLst>
          </p:nvPr>
        </p:nvGraphicFramePr>
        <p:xfrm>
          <a:off x="1028775" y="4395355"/>
          <a:ext cx="1447650" cy="365770"/>
        </p:xfrm>
        <a:graphic>
          <a:graphicData uri="http://schemas.openxmlformats.org/drawingml/2006/table">
            <a:tbl>
              <a:tblPr firstRow="1" bandRow="1">
                <a:noFill/>
              </a:tblPr>
              <a:tblGrid>
                <a:gridCol w="1447650">
                  <a:extLst>
                    <a:ext uri="{9D8B030D-6E8A-4147-A177-3AD203B41FA5}">
                      <a16:colId xmlns:a16="http://schemas.microsoft.com/office/drawing/2014/main" val="20000"/>
                    </a:ext>
                  </a:extLst>
                </a:gridCol>
              </a:tblGrid>
              <a:tr h="194128">
                <a:tc>
                  <a:txBody>
                    <a:bodyPr/>
                    <a:lstStyle/>
                    <a:p>
                      <a:pPr marL="0" marR="0" lvl="0" indent="0" algn="l" rtl="0">
                        <a:spcBef>
                          <a:spcPts val="0"/>
                        </a:spcBef>
                        <a:spcAft>
                          <a:spcPts val="0"/>
                        </a:spcAft>
                        <a:buNone/>
                      </a:pPr>
                      <a:r>
                        <a:rPr lang="en-US" sz="1800" u="none" strike="noStrike" cap="none" dirty="0">
                          <a:solidFill>
                            <a:schemeClr val="bg1"/>
                          </a:solidFill>
                        </a:rPr>
                        <a:t>Soil sample</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14" name="Google Shape;127;p3">
            <a:extLst>
              <a:ext uri="{FF2B5EF4-FFF2-40B4-BE49-F238E27FC236}">
                <a16:creationId xmlns:a16="http://schemas.microsoft.com/office/drawing/2014/main" id="{F89C0EEA-394B-4078-937B-A193BD0B04C9}"/>
              </a:ext>
            </a:extLst>
          </p:cNvPr>
          <p:cNvCxnSpPr/>
          <p:nvPr/>
        </p:nvCxnSpPr>
        <p:spPr>
          <a:xfrm>
            <a:off x="3277119" y="3511334"/>
            <a:ext cx="1093616" cy="0"/>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15" name="Google Shape;128;p3">
            <a:extLst>
              <a:ext uri="{FF2B5EF4-FFF2-40B4-BE49-F238E27FC236}">
                <a16:creationId xmlns:a16="http://schemas.microsoft.com/office/drawing/2014/main" id="{B37D0EE3-D893-4A6B-B8A3-D90A7C9FF740}"/>
              </a:ext>
            </a:extLst>
          </p:cNvPr>
          <p:cNvPicPr preferRelativeResize="0"/>
          <p:nvPr/>
        </p:nvPicPr>
        <p:blipFill rotWithShape="1">
          <a:blip r:embed="rId3">
            <a:alphaModFix/>
          </a:blip>
          <a:srcRect/>
          <a:stretch/>
        </p:blipFill>
        <p:spPr>
          <a:xfrm>
            <a:off x="4430527" y="2561408"/>
            <a:ext cx="2728602" cy="1735182"/>
          </a:xfrm>
          <a:prstGeom prst="rect">
            <a:avLst/>
          </a:prstGeom>
          <a:noFill/>
          <a:ln>
            <a:noFill/>
          </a:ln>
        </p:spPr>
      </p:pic>
      <p:graphicFrame>
        <p:nvGraphicFramePr>
          <p:cNvPr id="16" name="Google Shape;129;p3">
            <a:extLst>
              <a:ext uri="{FF2B5EF4-FFF2-40B4-BE49-F238E27FC236}">
                <a16:creationId xmlns:a16="http://schemas.microsoft.com/office/drawing/2014/main" id="{CDE1CB0F-522A-474A-A9CA-27436C01EA59}"/>
              </a:ext>
            </a:extLst>
          </p:cNvPr>
          <p:cNvGraphicFramePr/>
          <p:nvPr>
            <p:extLst>
              <p:ext uri="{D42A27DB-BD31-4B8C-83A1-F6EECF244321}">
                <p14:modId xmlns:p14="http://schemas.microsoft.com/office/powerpoint/2010/main" val="4081768345"/>
              </p:ext>
            </p:extLst>
          </p:nvPr>
        </p:nvGraphicFramePr>
        <p:xfrm>
          <a:off x="4479925" y="4395355"/>
          <a:ext cx="2071877" cy="365770"/>
        </p:xfrm>
        <a:graphic>
          <a:graphicData uri="http://schemas.openxmlformats.org/drawingml/2006/table">
            <a:tbl>
              <a:tblPr firstRow="1" bandRow="1">
                <a:noFill/>
              </a:tblPr>
              <a:tblGrid>
                <a:gridCol w="2071877">
                  <a:extLst>
                    <a:ext uri="{9D8B030D-6E8A-4147-A177-3AD203B41FA5}">
                      <a16:colId xmlns:a16="http://schemas.microsoft.com/office/drawing/2014/main" val="20000"/>
                    </a:ext>
                  </a:extLst>
                </a:gridCol>
              </a:tblGrid>
              <a:tr h="348425">
                <a:tc>
                  <a:txBody>
                    <a:bodyPr/>
                    <a:lstStyle/>
                    <a:p>
                      <a:pPr marL="0" marR="0" lvl="0" indent="0" algn="l" rtl="0">
                        <a:spcBef>
                          <a:spcPts val="0"/>
                        </a:spcBef>
                        <a:spcAft>
                          <a:spcPts val="0"/>
                        </a:spcAft>
                        <a:buNone/>
                      </a:pPr>
                      <a:r>
                        <a:rPr lang="en-US" sz="1800" dirty="0">
                          <a:solidFill>
                            <a:schemeClr val="bg1"/>
                          </a:solidFill>
                        </a:rPr>
                        <a:t>Laboratory Testing</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17" name="Google Shape;130;p3">
            <a:extLst>
              <a:ext uri="{FF2B5EF4-FFF2-40B4-BE49-F238E27FC236}">
                <a16:creationId xmlns:a16="http://schemas.microsoft.com/office/drawing/2014/main" id="{0AE1179A-9C6F-4BD5-A7B6-E7570AB62479}"/>
              </a:ext>
            </a:extLst>
          </p:cNvPr>
          <p:cNvCxnSpPr/>
          <p:nvPr/>
        </p:nvCxnSpPr>
        <p:spPr>
          <a:xfrm rot="10800000" flipH="1">
            <a:off x="7474530" y="2982191"/>
            <a:ext cx="1648688" cy="446809"/>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18" name="Google Shape;131;p3" descr="Stopwatch">
            <a:extLst>
              <a:ext uri="{FF2B5EF4-FFF2-40B4-BE49-F238E27FC236}">
                <a16:creationId xmlns:a16="http://schemas.microsoft.com/office/drawing/2014/main" id="{D7C2DD1E-485E-477C-AC7E-25C2806264D1}"/>
              </a:ext>
            </a:extLst>
          </p:cNvPr>
          <p:cNvPicPr preferRelativeResize="0"/>
          <p:nvPr/>
        </p:nvPicPr>
        <p:blipFill rotWithShape="1">
          <a:blip r:embed="rId4">
            <a:alphaModFix/>
          </a:blip>
          <a:srcRect/>
          <a:stretch/>
        </p:blipFill>
        <p:spPr>
          <a:xfrm>
            <a:off x="9205605" y="2405743"/>
            <a:ext cx="914400" cy="914400"/>
          </a:xfrm>
          <a:prstGeom prst="rect">
            <a:avLst/>
          </a:prstGeom>
          <a:noFill/>
          <a:ln>
            <a:noFill/>
          </a:ln>
        </p:spPr>
      </p:pic>
      <p:cxnSp>
        <p:nvCxnSpPr>
          <p:cNvPr id="19" name="Google Shape;132;p3">
            <a:extLst>
              <a:ext uri="{FF2B5EF4-FFF2-40B4-BE49-F238E27FC236}">
                <a16:creationId xmlns:a16="http://schemas.microsoft.com/office/drawing/2014/main" id="{28636D5E-7CCF-4043-ABE5-CB602DAF58EC}"/>
              </a:ext>
            </a:extLst>
          </p:cNvPr>
          <p:cNvCxnSpPr/>
          <p:nvPr/>
        </p:nvCxnSpPr>
        <p:spPr>
          <a:xfrm>
            <a:off x="7474530" y="3896591"/>
            <a:ext cx="1731075" cy="657992"/>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20" name="Google Shape;133;p3" descr="Dollar">
            <a:extLst>
              <a:ext uri="{FF2B5EF4-FFF2-40B4-BE49-F238E27FC236}">
                <a16:creationId xmlns:a16="http://schemas.microsoft.com/office/drawing/2014/main" id="{E5A2A92E-EDA0-4587-AADD-E6FAC6F4EDF7}"/>
              </a:ext>
            </a:extLst>
          </p:cNvPr>
          <p:cNvPicPr preferRelativeResize="0"/>
          <p:nvPr/>
        </p:nvPicPr>
        <p:blipFill rotWithShape="1">
          <a:blip r:embed="rId5">
            <a:alphaModFix/>
          </a:blip>
          <a:srcRect/>
          <a:stretch/>
        </p:blipFill>
        <p:spPr>
          <a:xfrm>
            <a:off x="9295656" y="4140925"/>
            <a:ext cx="914400" cy="914400"/>
          </a:xfrm>
          <a:prstGeom prst="rect">
            <a:avLst/>
          </a:prstGeom>
          <a:noFill/>
          <a:ln>
            <a:noFill/>
          </a:ln>
        </p:spPr>
      </p:pic>
      <p:graphicFrame>
        <p:nvGraphicFramePr>
          <p:cNvPr id="21" name="Google Shape;134;p3">
            <a:extLst>
              <a:ext uri="{FF2B5EF4-FFF2-40B4-BE49-F238E27FC236}">
                <a16:creationId xmlns:a16="http://schemas.microsoft.com/office/drawing/2014/main" id="{0FCCEDD8-4DAA-4FCA-98CA-4125372A8420}"/>
              </a:ext>
            </a:extLst>
          </p:cNvPr>
          <p:cNvGraphicFramePr/>
          <p:nvPr>
            <p:extLst>
              <p:ext uri="{D42A27DB-BD31-4B8C-83A1-F6EECF244321}">
                <p14:modId xmlns:p14="http://schemas.microsoft.com/office/powerpoint/2010/main" val="3847233901"/>
              </p:ext>
            </p:extLst>
          </p:nvPr>
        </p:nvGraphicFramePr>
        <p:xfrm>
          <a:off x="10163135" y="2717075"/>
          <a:ext cx="1917800" cy="370850"/>
        </p:xfrm>
        <a:graphic>
          <a:graphicData uri="http://schemas.openxmlformats.org/drawingml/2006/table">
            <a:tbl>
              <a:tblPr firstRow="1" bandRow="1">
                <a:noFill/>
              </a:tblPr>
              <a:tblGrid>
                <a:gridCol w="19178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800" dirty="0">
                          <a:solidFill>
                            <a:schemeClr val="bg1"/>
                          </a:solidFill>
                        </a:rPr>
                        <a:t>Time consuming</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graphicFrame>
        <p:nvGraphicFramePr>
          <p:cNvPr id="22" name="Google Shape;135;p3">
            <a:extLst>
              <a:ext uri="{FF2B5EF4-FFF2-40B4-BE49-F238E27FC236}">
                <a16:creationId xmlns:a16="http://schemas.microsoft.com/office/drawing/2014/main" id="{1992742C-B749-412C-9C3E-CF8E6931C03E}"/>
              </a:ext>
            </a:extLst>
          </p:cNvPr>
          <p:cNvGraphicFramePr/>
          <p:nvPr>
            <p:extLst>
              <p:ext uri="{D42A27DB-BD31-4B8C-83A1-F6EECF244321}">
                <p14:modId xmlns:p14="http://schemas.microsoft.com/office/powerpoint/2010/main" val="373798768"/>
              </p:ext>
            </p:extLst>
          </p:nvPr>
        </p:nvGraphicFramePr>
        <p:xfrm>
          <a:off x="10163135" y="4412700"/>
          <a:ext cx="1590125" cy="370850"/>
        </p:xfrm>
        <a:graphic>
          <a:graphicData uri="http://schemas.openxmlformats.org/drawingml/2006/table">
            <a:tbl>
              <a:tblPr firstRow="1" bandRow="1">
                <a:noFill/>
              </a:tblPr>
              <a:tblGrid>
                <a:gridCol w="1590125">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800" dirty="0">
                          <a:solidFill>
                            <a:schemeClr val="bg1"/>
                          </a:solidFill>
                        </a:rPr>
                        <a:t>More Cost</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Solution</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r>
              <a:rPr lang="en-US" dirty="0"/>
              <a:t>1/27/2022</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a:t>
            </a:fld>
            <a:endParaRPr lang="en-US" dirty="0"/>
          </a:p>
        </p:txBody>
      </p:sp>
      <p:sp>
        <p:nvSpPr>
          <p:cNvPr id="9" name="Footer Placeholder 4">
            <a:extLst>
              <a:ext uri="{FF2B5EF4-FFF2-40B4-BE49-F238E27FC236}">
                <a16:creationId xmlns:a16="http://schemas.microsoft.com/office/drawing/2014/main" id="{04176B3C-C904-48AE-A8CF-ACC8D038F787}"/>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Soil analysis using machine learning</a:t>
            </a:r>
          </a:p>
        </p:txBody>
      </p:sp>
      <p:pic>
        <p:nvPicPr>
          <p:cNvPr id="23" name="Google Shape;147;p4">
            <a:extLst>
              <a:ext uri="{FF2B5EF4-FFF2-40B4-BE49-F238E27FC236}">
                <a16:creationId xmlns:a16="http://schemas.microsoft.com/office/drawing/2014/main" id="{54416591-9C95-490E-9B11-8C0C0FF9D23F}"/>
              </a:ext>
            </a:extLst>
          </p:cNvPr>
          <p:cNvPicPr preferRelativeResize="0"/>
          <p:nvPr/>
        </p:nvPicPr>
        <p:blipFill rotWithShape="1">
          <a:blip r:embed="rId2">
            <a:alphaModFix/>
          </a:blip>
          <a:srcRect/>
          <a:stretch/>
        </p:blipFill>
        <p:spPr>
          <a:xfrm>
            <a:off x="381001" y="3187816"/>
            <a:ext cx="1867250" cy="1387829"/>
          </a:xfrm>
          <a:prstGeom prst="rect">
            <a:avLst/>
          </a:prstGeom>
          <a:noFill/>
          <a:ln>
            <a:noFill/>
          </a:ln>
        </p:spPr>
      </p:pic>
      <p:graphicFrame>
        <p:nvGraphicFramePr>
          <p:cNvPr id="24" name="Google Shape;148;p4">
            <a:extLst>
              <a:ext uri="{FF2B5EF4-FFF2-40B4-BE49-F238E27FC236}">
                <a16:creationId xmlns:a16="http://schemas.microsoft.com/office/drawing/2014/main" id="{62B6CACB-314B-4204-9C97-4FF4293E1F02}"/>
              </a:ext>
            </a:extLst>
          </p:cNvPr>
          <p:cNvGraphicFramePr/>
          <p:nvPr>
            <p:extLst>
              <p:ext uri="{D42A27DB-BD31-4B8C-83A1-F6EECF244321}">
                <p14:modId xmlns:p14="http://schemas.microsoft.com/office/powerpoint/2010/main" val="1331526533"/>
              </p:ext>
            </p:extLst>
          </p:nvPr>
        </p:nvGraphicFramePr>
        <p:xfrm>
          <a:off x="653643" y="4680495"/>
          <a:ext cx="1321965" cy="259090"/>
        </p:xfrm>
        <a:graphic>
          <a:graphicData uri="http://schemas.openxmlformats.org/drawingml/2006/table">
            <a:tbl>
              <a:tblPr firstRow="1" bandRow="1">
                <a:noFill/>
              </a:tblPr>
              <a:tblGrid>
                <a:gridCol w="1321965">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bg1"/>
                          </a:solidFill>
                        </a:rPr>
                        <a:t>Mobile Application</a:t>
                      </a:r>
                      <a:endParaRPr sz="1100"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25" name="Google Shape;127;p3">
            <a:extLst>
              <a:ext uri="{FF2B5EF4-FFF2-40B4-BE49-F238E27FC236}">
                <a16:creationId xmlns:a16="http://schemas.microsoft.com/office/drawing/2014/main" id="{8AB0AEF3-C4DF-485C-9877-368EA3DD2B2D}"/>
              </a:ext>
            </a:extLst>
          </p:cNvPr>
          <p:cNvCxnSpPr>
            <a:cxnSpLocks/>
          </p:cNvCxnSpPr>
          <p:nvPr/>
        </p:nvCxnSpPr>
        <p:spPr>
          <a:xfrm>
            <a:off x="2248251" y="3881848"/>
            <a:ext cx="738230" cy="0"/>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13" name="Picture 12">
            <a:extLst>
              <a:ext uri="{FF2B5EF4-FFF2-40B4-BE49-F238E27FC236}">
                <a16:creationId xmlns:a16="http://schemas.microsoft.com/office/drawing/2014/main" id="{A754DAFB-2107-4607-850B-3480BCF0DE91}"/>
              </a:ext>
            </a:extLst>
          </p:cNvPr>
          <p:cNvPicPr>
            <a:picLocks noChangeAspect="1"/>
          </p:cNvPicPr>
          <p:nvPr/>
        </p:nvPicPr>
        <p:blipFill>
          <a:blip r:embed="rId3"/>
          <a:stretch>
            <a:fillRect/>
          </a:stretch>
        </p:blipFill>
        <p:spPr>
          <a:xfrm>
            <a:off x="3184123" y="3187816"/>
            <a:ext cx="1807327" cy="1387819"/>
          </a:xfrm>
          <a:prstGeom prst="rect">
            <a:avLst/>
          </a:prstGeom>
        </p:spPr>
      </p:pic>
      <p:graphicFrame>
        <p:nvGraphicFramePr>
          <p:cNvPr id="28" name="Google Shape;148;p4">
            <a:extLst>
              <a:ext uri="{FF2B5EF4-FFF2-40B4-BE49-F238E27FC236}">
                <a16:creationId xmlns:a16="http://schemas.microsoft.com/office/drawing/2014/main" id="{169C7679-136B-4979-B60B-8D364AA1D7A3}"/>
              </a:ext>
            </a:extLst>
          </p:cNvPr>
          <p:cNvGraphicFramePr/>
          <p:nvPr>
            <p:extLst>
              <p:ext uri="{D42A27DB-BD31-4B8C-83A1-F6EECF244321}">
                <p14:modId xmlns:p14="http://schemas.microsoft.com/office/powerpoint/2010/main" val="3487421144"/>
              </p:ext>
            </p:extLst>
          </p:nvPr>
        </p:nvGraphicFramePr>
        <p:xfrm>
          <a:off x="3377617" y="4680495"/>
          <a:ext cx="1321965" cy="259090"/>
        </p:xfrm>
        <a:graphic>
          <a:graphicData uri="http://schemas.openxmlformats.org/drawingml/2006/table">
            <a:tbl>
              <a:tblPr firstRow="1" bandRow="1">
                <a:noFill/>
              </a:tblPr>
              <a:tblGrid>
                <a:gridCol w="1321965">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bg1"/>
                          </a:solidFill>
                        </a:rPr>
                        <a:t>Soil Sampling</a:t>
                      </a:r>
                      <a:endParaRPr sz="1100"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29" name="Google Shape;127;p3">
            <a:extLst>
              <a:ext uri="{FF2B5EF4-FFF2-40B4-BE49-F238E27FC236}">
                <a16:creationId xmlns:a16="http://schemas.microsoft.com/office/drawing/2014/main" id="{6DAD3D86-FF5B-4ED2-8B7E-FE8A2FF4B398}"/>
              </a:ext>
            </a:extLst>
          </p:cNvPr>
          <p:cNvCxnSpPr>
            <a:cxnSpLocks/>
          </p:cNvCxnSpPr>
          <p:nvPr/>
        </p:nvCxnSpPr>
        <p:spPr>
          <a:xfrm>
            <a:off x="4991450" y="3847312"/>
            <a:ext cx="738230" cy="0"/>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31" name="Picture 30">
            <a:extLst>
              <a:ext uri="{FF2B5EF4-FFF2-40B4-BE49-F238E27FC236}">
                <a16:creationId xmlns:a16="http://schemas.microsoft.com/office/drawing/2014/main" id="{6808AB46-BA0D-4D01-BB1E-0892656F4CAF}"/>
              </a:ext>
            </a:extLst>
          </p:cNvPr>
          <p:cNvPicPr>
            <a:picLocks noChangeAspect="1"/>
          </p:cNvPicPr>
          <p:nvPr/>
        </p:nvPicPr>
        <p:blipFill>
          <a:blip r:embed="rId4"/>
          <a:stretch>
            <a:fillRect/>
          </a:stretch>
        </p:blipFill>
        <p:spPr>
          <a:xfrm>
            <a:off x="5975255" y="3187816"/>
            <a:ext cx="1734227" cy="1387817"/>
          </a:xfrm>
          <a:prstGeom prst="rect">
            <a:avLst/>
          </a:prstGeom>
        </p:spPr>
      </p:pic>
      <p:graphicFrame>
        <p:nvGraphicFramePr>
          <p:cNvPr id="32" name="Google Shape;148;p4">
            <a:extLst>
              <a:ext uri="{FF2B5EF4-FFF2-40B4-BE49-F238E27FC236}">
                <a16:creationId xmlns:a16="http://schemas.microsoft.com/office/drawing/2014/main" id="{EC9EA806-8F25-499F-9EB6-31E1BAA9C229}"/>
              </a:ext>
            </a:extLst>
          </p:cNvPr>
          <p:cNvGraphicFramePr/>
          <p:nvPr>
            <p:extLst>
              <p:ext uri="{D42A27DB-BD31-4B8C-83A1-F6EECF244321}">
                <p14:modId xmlns:p14="http://schemas.microsoft.com/office/powerpoint/2010/main" val="53722644"/>
              </p:ext>
            </p:extLst>
          </p:nvPr>
        </p:nvGraphicFramePr>
        <p:xfrm>
          <a:off x="6181385" y="4680495"/>
          <a:ext cx="1321965" cy="259090"/>
        </p:xfrm>
        <a:graphic>
          <a:graphicData uri="http://schemas.openxmlformats.org/drawingml/2006/table">
            <a:tbl>
              <a:tblPr firstRow="1" bandRow="1">
                <a:noFill/>
              </a:tblPr>
              <a:tblGrid>
                <a:gridCol w="1321965">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bg1"/>
                          </a:solidFill>
                        </a:rPr>
                        <a:t>AI models</a:t>
                      </a:r>
                      <a:endParaRPr sz="1100"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33" name="Google Shape;127;p3">
            <a:extLst>
              <a:ext uri="{FF2B5EF4-FFF2-40B4-BE49-F238E27FC236}">
                <a16:creationId xmlns:a16="http://schemas.microsoft.com/office/drawing/2014/main" id="{239C031B-5FF0-47D8-9F48-12DB3DF640D0}"/>
              </a:ext>
            </a:extLst>
          </p:cNvPr>
          <p:cNvCxnSpPr>
            <a:cxnSpLocks/>
          </p:cNvCxnSpPr>
          <p:nvPr/>
        </p:nvCxnSpPr>
        <p:spPr>
          <a:xfrm flipV="1">
            <a:off x="7709482" y="3187816"/>
            <a:ext cx="1191237" cy="659496"/>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34" name="Google Shape;154;p4">
            <a:extLst>
              <a:ext uri="{FF2B5EF4-FFF2-40B4-BE49-F238E27FC236}">
                <a16:creationId xmlns:a16="http://schemas.microsoft.com/office/drawing/2014/main" id="{D2BE8256-13A1-42D4-8F06-111363139F3B}"/>
              </a:ext>
            </a:extLst>
          </p:cNvPr>
          <p:cNvSpPr/>
          <p:nvPr/>
        </p:nvSpPr>
        <p:spPr>
          <a:xfrm>
            <a:off x="9064805" y="2675904"/>
            <a:ext cx="2473552" cy="767777"/>
          </a:xfrm>
          <a:prstGeom prst="ellipse">
            <a:avLst/>
          </a:prstGeom>
          <a:solidFill>
            <a:srgbClr val="002060"/>
          </a:solidFill>
          <a:ln w="15875" cap="flat" cmpd="sng">
            <a:solidFill>
              <a:srgbClr val="B14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dirty="0">
                <a:solidFill>
                  <a:schemeClr val="lt1"/>
                </a:solidFill>
                <a:latin typeface="Libre Franklin"/>
                <a:ea typeface="Libre Franklin"/>
                <a:cs typeface="Libre Franklin"/>
                <a:sym typeface="Libre Franklin"/>
              </a:rPr>
              <a:t>Provide Report</a:t>
            </a:r>
            <a:endParaRPr sz="1400" dirty="0"/>
          </a:p>
        </p:txBody>
      </p:sp>
      <p:sp>
        <p:nvSpPr>
          <p:cNvPr id="35" name="Google Shape;156;p4">
            <a:extLst>
              <a:ext uri="{FF2B5EF4-FFF2-40B4-BE49-F238E27FC236}">
                <a16:creationId xmlns:a16="http://schemas.microsoft.com/office/drawing/2014/main" id="{FBBCDDCE-6794-48AB-84AE-4F4620C1922C}"/>
              </a:ext>
            </a:extLst>
          </p:cNvPr>
          <p:cNvSpPr/>
          <p:nvPr/>
        </p:nvSpPr>
        <p:spPr>
          <a:xfrm>
            <a:off x="9064805" y="4442635"/>
            <a:ext cx="2473552" cy="914761"/>
          </a:xfrm>
          <a:prstGeom prst="ellipse">
            <a:avLst/>
          </a:prstGeom>
          <a:solidFill>
            <a:srgbClr val="002060"/>
          </a:solidFill>
          <a:ln w="15875" cap="flat" cmpd="sng">
            <a:solidFill>
              <a:srgbClr val="B14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lt1"/>
                </a:solidFill>
                <a:latin typeface="Libre Franklin"/>
                <a:sym typeface="Libre Franklin"/>
              </a:rPr>
              <a:t>Fertilizer recommendations</a:t>
            </a:r>
            <a:endParaRPr sz="1400" dirty="0"/>
          </a:p>
        </p:txBody>
      </p:sp>
      <p:cxnSp>
        <p:nvCxnSpPr>
          <p:cNvPr id="36" name="Google Shape;127;p3">
            <a:extLst>
              <a:ext uri="{FF2B5EF4-FFF2-40B4-BE49-F238E27FC236}">
                <a16:creationId xmlns:a16="http://schemas.microsoft.com/office/drawing/2014/main" id="{26AB4509-066E-4EAA-860F-AF04298CE1A2}"/>
              </a:ext>
            </a:extLst>
          </p:cNvPr>
          <p:cNvCxnSpPr>
            <a:cxnSpLocks/>
            <a:stCxn id="31" idx="3"/>
          </p:cNvCxnSpPr>
          <p:nvPr/>
        </p:nvCxnSpPr>
        <p:spPr>
          <a:xfrm>
            <a:off x="7709482" y="3881725"/>
            <a:ext cx="1191237" cy="796952"/>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spTree>
    <p:extLst>
      <p:ext uri="{BB962C8B-B14F-4D97-AF65-F5344CB8AC3E}">
        <p14:creationId xmlns:p14="http://schemas.microsoft.com/office/powerpoint/2010/main" val="7931171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par>
                                <p:cTn id="18" presetID="16" presetClass="entr" presetSubtype="21"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par>
                                <p:cTn id="21" presetID="16" presetClass="entr" presetSubtype="2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barn(inVertical)">
                                      <p:cBhvr>
                                        <p:cTn id="28" dur="500"/>
                                        <p:tgtEl>
                                          <p:spTgt spid="29"/>
                                        </p:tgtEl>
                                      </p:cBhvr>
                                    </p:animEffect>
                                  </p:childTnLst>
                                </p:cTn>
                              </p:par>
                              <p:par>
                                <p:cTn id="29" presetID="16" presetClass="entr" presetSubtype="21"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arn(inVertical)">
                                      <p:cBhvr>
                                        <p:cTn id="31" dur="500"/>
                                        <p:tgtEl>
                                          <p:spTgt spid="31"/>
                                        </p:tgtEl>
                                      </p:cBhvr>
                                    </p:animEffect>
                                  </p:childTnLst>
                                </p:cTn>
                              </p:par>
                              <p:par>
                                <p:cTn id="32" presetID="16" presetClass="entr" presetSubtype="21"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arn(inVertical)">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arn(inVertical)">
                                      <p:cBhvr>
                                        <p:cTn id="39" dur="500"/>
                                        <p:tgtEl>
                                          <p:spTgt spid="33"/>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barn(inVertical)">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inVertical)">
                                      <p:cBhvr>
                                        <p:cTn id="47" dur="500"/>
                                        <p:tgtEl>
                                          <p:spTgt spid="36"/>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barn(inVertical)">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Literature review</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167493" y="2017467"/>
            <a:ext cx="9779182" cy="4400111"/>
          </a:xfrm>
        </p:spPr>
        <p:txBody>
          <a:bodyPr vert="horz" lIns="91440" tIns="45720" rIns="91440" bIns="45720" rtlCol="0" anchor="t">
            <a:normAutofit/>
          </a:bodyPr>
          <a:lstStyle/>
          <a:p>
            <a:pPr marL="457200" indent="-457200">
              <a:buFont typeface="Arial" panose="020B0604020202020204" pitchFamily="34" charset="0"/>
              <a:buChar char="•"/>
            </a:pPr>
            <a:r>
              <a:rPr lang="en-US" sz="1400" b="0" i="0" dirty="0">
                <a:effectLst/>
                <a:latin typeface="Arial" panose="020B0604020202020204" pitchFamily="34" charset="0"/>
              </a:rPr>
              <a:t>In the year 2014 , the author Vinay Kumar determined soil PH values by using digital image processing</a:t>
            </a:r>
            <a:br>
              <a:rPr lang="en-US" sz="1400" dirty="0"/>
            </a:br>
            <a:r>
              <a:rPr lang="en-US" sz="1400" b="0" i="0" dirty="0">
                <a:effectLst/>
                <a:latin typeface="Arial" panose="020B0604020202020204" pitchFamily="34" charset="0"/>
              </a:rPr>
              <a:t>technique. In this work fifty soil samples were collected and determined their PH values using PH meter. Digital</a:t>
            </a:r>
            <a:br>
              <a:rPr lang="en-US" sz="1400" dirty="0"/>
            </a:br>
            <a:r>
              <a:rPr lang="en-US" sz="1400" b="0" i="0" dirty="0">
                <a:effectLst/>
                <a:latin typeface="Arial" panose="020B0604020202020204" pitchFamily="34" charset="0"/>
              </a:rPr>
              <a:t>camera was used for sampling the soil images. By using below formula, PH index is calculated.</a:t>
            </a:r>
          </a:p>
          <a:p>
            <a:br>
              <a:rPr lang="en-US" sz="1400" dirty="0"/>
            </a:br>
            <a:r>
              <a:rPr lang="en-US" sz="1400" dirty="0"/>
              <a:t> 	</a:t>
            </a:r>
            <a:r>
              <a:rPr lang="en-US" sz="1400" b="0" i="0" dirty="0">
                <a:effectLst/>
                <a:latin typeface="Arial" panose="020B0604020202020204" pitchFamily="34" charset="0"/>
              </a:rPr>
              <a:t>PH Index = ( Red / Green ) / Blue </a:t>
            </a:r>
          </a:p>
          <a:p>
            <a:pPr marL="457200" indent="-457200">
              <a:buFont typeface="Arial" panose="020B0604020202020204" pitchFamily="34" charset="0"/>
              <a:buChar char="•"/>
            </a:pPr>
            <a:r>
              <a:rPr lang="en-US" sz="1400" b="0" i="0" dirty="0">
                <a:effectLst/>
                <a:latin typeface="Arial" panose="020B0604020202020204" pitchFamily="34" charset="0"/>
              </a:rPr>
              <a:t>In the year 2016 , the author CS ManikandaBabu determined physical and chemical properties of soil</a:t>
            </a:r>
            <a:br>
              <a:rPr lang="en-US" sz="1400" dirty="0"/>
            </a:br>
            <a:r>
              <a:rPr lang="en-US" sz="1400" b="0" i="0" dirty="0">
                <a:effectLst/>
                <a:latin typeface="Arial" panose="020B0604020202020204" pitchFamily="34" charset="0"/>
              </a:rPr>
              <a:t>by using digital image analysis. For soil sampling, digital camera was used. They used fractal dimension calculation using box counting method to obtain physical recognition. They determined soil PH by using RGB</a:t>
            </a:r>
            <a:br>
              <a:rPr lang="en-US" sz="1400" dirty="0"/>
            </a:br>
            <a:r>
              <a:rPr lang="en-US" sz="1400" b="0" i="0" dirty="0">
                <a:effectLst/>
                <a:latin typeface="Arial" panose="020B0604020202020204" pitchFamily="34" charset="0"/>
              </a:rPr>
              <a:t>colors. By using plane extraction method, each plane value is calculated and PH index is calculated. By using PH</a:t>
            </a:r>
            <a:br>
              <a:rPr lang="en-US" sz="1400" dirty="0"/>
            </a:br>
            <a:r>
              <a:rPr lang="en-US" sz="1400" b="0" i="0" dirty="0">
                <a:effectLst/>
                <a:latin typeface="Arial" panose="020B0604020202020204" pitchFamily="34" charset="0"/>
              </a:rPr>
              <a:t>index and color of soil, PH of soil sample was calculated.</a:t>
            </a:r>
          </a:p>
          <a:p>
            <a:pPr marL="457200" indent="-457200">
              <a:buFont typeface="Arial" panose="020B0604020202020204" pitchFamily="34" charset="0"/>
              <a:buChar char="•"/>
            </a:pPr>
            <a:r>
              <a:rPr lang="en-US" sz="1400" b="0" i="0" dirty="0">
                <a:effectLst/>
                <a:latin typeface="Arial" panose="020B0604020202020204" pitchFamily="34" charset="0"/>
              </a:rPr>
              <a:t>In the year 2019, the author </a:t>
            </a:r>
            <a:r>
              <a:rPr lang="en-US" sz="1400" b="0" i="0" dirty="0" err="1">
                <a:effectLst/>
                <a:latin typeface="Arial" panose="020B0604020202020204" pitchFamily="34" charset="0"/>
              </a:rPr>
              <a:t>Maneesha</a:t>
            </a:r>
            <a:r>
              <a:rPr lang="en-US" sz="1400" b="0" i="0" dirty="0">
                <a:effectLst/>
                <a:latin typeface="Arial" panose="020B0604020202020204" pitchFamily="34" charset="0"/>
              </a:rPr>
              <a:t> G Nair  proposed android application which was capable to use digital</a:t>
            </a:r>
            <a:br>
              <a:rPr lang="en-US" sz="1400" dirty="0"/>
            </a:br>
            <a:r>
              <a:rPr lang="en-US" sz="1400" b="0" i="0" dirty="0">
                <a:effectLst/>
                <a:latin typeface="Arial" panose="020B0604020202020204" pitchFamily="34" charset="0"/>
              </a:rPr>
              <a:t>image processing. By capturing image of soil, soil PH value was determined and crop suggestion as output. After</a:t>
            </a:r>
            <a:br>
              <a:rPr lang="en-US" sz="1400" dirty="0"/>
            </a:br>
            <a:r>
              <a:rPr lang="en-US" sz="1400" b="0" i="0" dirty="0">
                <a:effectLst/>
                <a:latin typeface="Arial" panose="020B0604020202020204" pitchFamily="34" charset="0"/>
              </a:rPr>
              <a:t>prepossessing, ,RGB values are extracted from image to calculate PH index. PH index value was compared with</a:t>
            </a:r>
            <a:br>
              <a:rPr lang="en-US" sz="1400" dirty="0"/>
            </a:br>
            <a:r>
              <a:rPr lang="en-US" sz="1400" b="0" i="0" dirty="0">
                <a:effectLst/>
                <a:latin typeface="Arial" panose="020B0604020202020204" pitchFamily="34" charset="0"/>
              </a:rPr>
              <a:t>stored PH value in databased.</a:t>
            </a:r>
          </a:p>
          <a:p>
            <a:pPr marL="457200" indent="-457200">
              <a:buFont typeface="Arial" panose="020B0604020202020204" pitchFamily="34" charset="0"/>
              <a:buChar char="•"/>
            </a:pPr>
            <a:endParaRPr lang="en-US" sz="900" b="0" i="0" dirty="0">
              <a:solidFill>
                <a:srgbClr val="5D6879"/>
              </a:solidFill>
              <a:effectLst/>
              <a:latin typeface="Lato" panose="020F0502020204030203" pitchFamily="34" charset="0"/>
            </a:endParaRPr>
          </a:p>
          <a:p>
            <a:br>
              <a:rPr lang="en-US" sz="800" b="0" i="0" dirty="0">
                <a:solidFill>
                  <a:srgbClr val="5D6879"/>
                </a:solidFill>
                <a:effectLst/>
                <a:latin typeface="Lato" panose="020F0502020204030203" pitchFamily="34" charset="0"/>
              </a:rPr>
            </a:br>
            <a:endParaRPr lang="en-US" sz="1050" b="0" i="0" dirty="0">
              <a:solidFill>
                <a:srgbClr val="5D6879"/>
              </a:solidFill>
              <a:effectLst/>
              <a:latin typeface="Lato" panose="020F0502020204030203" pitchFamily="34" charset="0"/>
            </a:endParaRPr>
          </a:p>
          <a:p>
            <a:br>
              <a:rPr lang="en-US" sz="1050" b="0" i="0" dirty="0">
                <a:solidFill>
                  <a:srgbClr val="5D6879"/>
                </a:solidFill>
                <a:effectLst/>
                <a:latin typeface="Lato" panose="020F0502020204030203" pitchFamily="34" charset="0"/>
              </a:rPr>
            </a:br>
            <a:endParaRPr lang="en-US" sz="1400" b="0" i="0" dirty="0">
              <a:effectLst/>
              <a:latin typeface="Arial" panose="020B0604020202020204" pitchFamily="34" charset="0"/>
            </a:endParaRPr>
          </a:p>
          <a:p>
            <a:pPr marL="457200" indent="-457200">
              <a:buFont typeface="Arial" panose="020B0604020202020204" pitchFamily="34" charset="0"/>
              <a:buChar char="•"/>
            </a:pPr>
            <a:endParaRPr lang="en-US" sz="1400" b="0" i="0" dirty="0">
              <a:effectLst/>
              <a:latin typeface="Arial" panose="020B0604020202020204" pitchFamily="34" charset="0"/>
            </a:endParaRPr>
          </a:p>
          <a:p>
            <a:pPr marL="457200" indent="-457200">
              <a:buFont typeface="Arial" panose="020B0604020202020204" pitchFamily="34" charset="0"/>
              <a:buChar char="•"/>
            </a:pPr>
            <a:endParaRPr lang="en-US" sz="1400" b="0" i="0" dirty="0">
              <a:effectLst/>
              <a:latin typeface="Arial" panose="020B0604020202020204" pitchFamily="34" charset="0"/>
            </a:endParaRPr>
          </a:p>
        </p:txBody>
      </p:sp>
      <p:sp>
        <p:nvSpPr>
          <p:cNvPr id="14" name="Date Placeholder 3">
            <a:extLst>
              <a:ext uri="{FF2B5EF4-FFF2-40B4-BE49-F238E27FC236}">
                <a16:creationId xmlns:a16="http://schemas.microsoft.com/office/drawing/2014/main" id="{00ABB7AE-C21A-410E-9142-CB765E489D6B}"/>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Dataset</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6</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167493" y="2017467"/>
            <a:ext cx="9779182" cy="3655969"/>
          </a:xfrm>
        </p:spPr>
        <p:txBody>
          <a:bodyPr vert="horz" lIns="91440" tIns="45720" rIns="91440" bIns="45720" rtlCol="0" anchor="t">
            <a:normAutofit/>
          </a:bodyPr>
          <a:lstStyle/>
          <a:p>
            <a:pPr marL="457200" indent="-457200">
              <a:buFont typeface="Arial" panose="020B0604020202020204" pitchFamily="34" charset="0"/>
              <a:buChar char="•"/>
            </a:pPr>
            <a:r>
              <a:rPr lang="en-US" dirty="0"/>
              <a:t>Dataset is collected by mobile phone camera</a:t>
            </a:r>
          </a:p>
          <a:p>
            <a:pPr marL="457200" indent="-457200">
              <a:buFont typeface="Arial" panose="020B0604020202020204" pitchFamily="34" charset="0"/>
              <a:buChar char="•"/>
            </a:pPr>
            <a:r>
              <a:rPr lang="en-US" dirty="0"/>
              <a:t>Locations are </a:t>
            </a:r>
            <a:r>
              <a:rPr lang="en-US" dirty="0" err="1"/>
              <a:t>Mianwali</a:t>
            </a:r>
            <a:r>
              <a:rPr lang="en-US" dirty="0"/>
              <a:t>, </a:t>
            </a:r>
            <a:r>
              <a:rPr lang="en-US" dirty="0" err="1"/>
              <a:t>Talagang</a:t>
            </a:r>
            <a:r>
              <a:rPr lang="en-US" dirty="0"/>
              <a:t> and </a:t>
            </a:r>
            <a:r>
              <a:rPr lang="en-US" dirty="0" err="1"/>
              <a:t>Khusab</a:t>
            </a:r>
            <a:endParaRPr lang="en-US" dirty="0"/>
          </a:p>
          <a:p>
            <a:pPr marL="457200" indent="-457200">
              <a:buFont typeface="Arial" panose="020B0604020202020204" pitchFamily="34" charset="0"/>
              <a:buChar char="•"/>
            </a:pPr>
            <a:r>
              <a:rPr lang="en-US" dirty="0"/>
              <a:t>There are about 4000 soil samples with images </a:t>
            </a:r>
          </a:p>
          <a:p>
            <a:pPr marL="457200" indent="-457200">
              <a:buFont typeface="Arial" panose="020B0604020202020204" pitchFamily="34" charset="0"/>
              <a:buChar char="•"/>
            </a:pPr>
            <a:r>
              <a:rPr lang="en-US" dirty="0"/>
              <a:t>Available ground truth is 1064 soil samples with EC, P, pH and P values</a:t>
            </a:r>
          </a:p>
          <a:p>
            <a:pPr marL="457200" indent="-457200">
              <a:buFont typeface="Arial" panose="020B0604020202020204" pitchFamily="34" charset="0"/>
              <a:buChar char="•"/>
            </a:pPr>
            <a:r>
              <a:rPr lang="en-US" dirty="0"/>
              <a:t>Testing in soil laboratory is in progress</a:t>
            </a:r>
          </a:p>
          <a:p>
            <a:endParaRPr lang="en-US" dirty="0"/>
          </a:p>
        </p:txBody>
      </p:sp>
      <p:sp>
        <p:nvSpPr>
          <p:cNvPr id="8" name="Date Placeholder 3">
            <a:extLst>
              <a:ext uri="{FF2B5EF4-FFF2-40B4-BE49-F238E27FC236}">
                <a16:creationId xmlns:a16="http://schemas.microsoft.com/office/drawing/2014/main" id="{1F6C5A87-43BA-4E03-B3F2-0248D6EA8AC8}"/>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1417112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Preprocessing</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94751"/>
          </a:xfrm>
        </p:spPr>
        <p:txBody>
          <a:bodyPr vert="horz" lIns="91440" tIns="45720" rIns="91440" bIns="45720" rtlCol="0" anchor="t">
            <a:normAutofit/>
          </a:bodyPr>
          <a:lstStyle/>
          <a:p>
            <a:pPr marL="457200" indent="-457200">
              <a:buFont typeface="Arial" panose="020B0604020202020204" pitchFamily="34" charset="0"/>
              <a:buChar char="•"/>
            </a:pPr>
            <a:r>
              <a:rPr lang="en-US" dirty="0"/>
              <a:t>Image resizing using OpenCV</a:t>
            </a:r>
          </a:p>
          <a:p>
            <a:pPr marL="457200" indent="-457200">
              <a:buFont typeface="Arial" panose="020B0604020202020204" pitchFamily="34" charset="0"/>
              <a:buChar char="•"/>
            </a:pPr>
            <a:r>
              <a:rPr lang="en-US" dirty="0"/>
              <a:t>Extracted ROI </a:t>
            </a:r>
          </a:p>
          <a:p>
            <a:pPr marL="457200" indent="-457200">
              <a:buFont typeface="Arial" panose="020B0604020202020204" pitchFamily="34" charset="0"/>
              <a:buChar char="•"/>
            </a:pPr>
            <a:r>
              <a:rPr lang="en-US" dirty="0"/>
              <a:t>Applying sharpening kernel </a:t>
            </a:r>
          </a:p>
          <a:p>
            <a:pPr marL="457200" indent="-457200">
              <a:buFont typeface="Arial" panose="020B0604020202020204" pitchFamily="34" charset="0"/>
              <a:buChar char="•"/>
            </a:pPr>
            <a:r>
              <a:rPr lang="en-US" dirty="0"/>
              <a:t>Sharpening kernel for dealing with                                                                                                                                  blur effect and some lightening                                                                      issues</a:t>
            </a:r>
          </a:p>
        </p:txBody>
      </p:sp>
      <p:pic>
        <p:nvPicPr>
          <p:cNvPr id="6" name="Picture 5">
            <a:extLst>
              <a:ext uri="{FF2B5EF4-FFF2-40B4-BE49-F238E27FC236}">
                <a16:creationId xmlns:a16="http://schemas.microsoft.com/office/drawing/2014/main" id="{1130347F-9BFB-4321-A25D-F4D6A3BD6437}"/>
              </a:ext>
            </a:extLst>
          </p:cNvPr>
          <p:cNvPicPr>
            <a:picLocks noChangeAspect="1"/>
          </p:cNvPicPr>
          <p:nvPr/>
        </p:nvPicPr>
        <p:blipFill>
          <a:blip r:embed="rId2"/>
          <a:stretch>
            <a:fillRect/>
          </a:stretch>
        </p:blipFill>
        <p:spPr>
          <a:xfrm>
            <a:off x="7340455" y="410439"/>
            <a:ext cx="2784043" cy="4951944"/>
          </a:xfrm>
          <a:prstGeom prst="rect">
            <a:avLst/>
          </a:prstGeom>
        </p:spPr>
      </p:pic>
      <p:graphicFrame>
        <p:nvGraphicFramePr>
          <p:cNvPr id="9" name="Google Shape;148;p4">
            <a:extLst>
              <a:ext uri="{FF2B5EF4-FFF2-40B4-BE49-F238E27FC236}">
                <a16:creationId xmlns:a16="http://schemas.microsoft.com/office/drawing/2014/main" id="{2B24CB75-1502-41C8-A0D4-6EA33BAE5AEC}"/>
              </a:ext>
            </a:extLst>
          </p:cNvPr>
          <p:cNvGraphicFramePr/>
          <p:nvPr>
            <p:extLst>
              <p:ext uri="{D42A27DB-BD31-4B8C-83A1-F6EECF244321}">
                <p14:modId xmlns:p14="http://schemas.microsoft.com/office/powerpoint/2010/main" val="3319600584"/>
              </p:ext>
            </p:extLst>
          </p:nvPr>
        </p:nvGraphicFramePr>
        <p:xfrm>
          <a:off x="6958882" y="5362383"/>
          <a:ext cx="3547188" cy="259090"/>
        </p:xfrm>
        <a:graphic>
          <a:graphicData uri="http://schemas.openxmlformats.org/drawingml/2006/table">
            <a:tbl>
              <a:tblPr firstRow="1" bandRow="1">
                <a:noFill/>
              </a:tblPr>
              <a:tblGrid>
                <a:gridCol w="3547188">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tx1"/>
                          </a:solidFill>
                        </a:rPr>
                        <a:t>Fig: Extracting ROI and applying sharpening kernel</a:t>
                      </a:r>
                      <a:endParaRPr sz="1100" dirty="0">
                        <a:solidFill>
                          <a:schemeClr val="tx1"/>
                        </a:solidFill>
                      </a:endParaRPr>
                    </a:p>
                  </a:txBody>
                  <a:tcPr marL="91450" marR="91450" marT="45725" marB="45725">
                    <a:solidFill>
                      <a:schemeClr val="bg1"/>
                    </a:solidFill>
                  </a:tcPr>
                </a:tc>
                <a:extLst>
                  <a:ext uri="{0D108BD9-81ED-4DB2-BD59-A6C34878D82A}">
                    <a16:rowId xmlns:a16="http://schemas.microsoft.com/office/drawing/2014/main" val="10000"/>
                  </a:ext>
                </a:extLst>
              </a:tr>
            </a:tbl>
          </a:graphicData>
        </a:graphic>
      </p:graphicFrame>
      <p:sp>
        <p:nvSpPr>
          <p:cNvPr id="10" name="Date Placeholder 3">
            <a:extLst>
              <a:ext uri="{FF2B5EF4-FFF2-40B4-BE49-F238E27FC236}">
                <a16:creationId xmlns:a16="http://schemas.microsoft.com/office/drawing/2014/main" id="{FE37A600-9909-48C7-811B-BDD10C4BA992}"/>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158863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Features Extraction </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55969"/>
          </a:xfrm>
        </p:spPr>
        <p:txBody>
          <a:bodyPr vert="horz" lIns="91440" tIns="45720" rIns="91440" bIns="45720" rtlCol="0" anchor="t">
            <a:normAutofit/>
          </a:bodyPr>
          <a:lstStyle/>
          <a:p>
            <a:pPr marL="457200" indent="-457200">
              <a:buFont typeface="Arial" panose="020B0604020202020204" pitchFamily="34" charset="0"/>
              <a:buChar char="•"/>
            </a:pPr>
            <a:r>
              <a:rPr lang="en-US" dirty="0"/>
              <a:t>Calculation of pH Indexes</a:t>
            </a:r>
          </a:p>
          <a:p>
            <a:r>
              <a:rPr lang="en-US" dirty="0"/>
              <a:t>	pH Index = (Red / Green) / Blue</a:t>
            </a:r>
          </a:p>
          <a:p>
            <a:pPr marL="457200" indent="-457200">
              <a:buFont typeface="Arial" panose="020B0604020202020204" pitchFamily="34" charset="0"/>
              <a:buChar char="•"/>
            </a:pPr>
            <a:r>
              <a:rPr lang="en-US" dirty="0"/>
              <a:t>Calculation using experimentation based formula</a:t>
            </a:r>
          </a:p>
          <a:p>
            <a:r>
              <a:rPr lang="en-US" dirty="0"/>
              <a:t>	Formula = Red + Green + Blue</a:t>
            </a:r>
          </a:p>
        </p:txBody>
      </p:sp>
      <p:sp>
        <p:nvSpPr>
          <p:cNvPr id="10" name="Date Placeholder 3">
            <a:extLst>
              <a:ext uri="{FF2B5EF4-FFF2-40B4-BE49-F238E27FC236}">
                <a16:creationId xmlns:a16="http://schemas.microsoft.com/office/drawing/2014/main" id="{46CBFF39-EAD4-484B-9AED-698478A83618}"/>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306302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202954" y="-409962"/>
            <a:ext cx="9779183" cy="1325563"/>
          </a:xfrm>
        </p:spPr>
        <p:txBody>
          <a:bodyPr/>
          <a:lstStyle/>
          <a:p>
            <a:r>
              <a:rPr lang="en-US" dirty="0"/>
              <a:t>Discretization </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55969"/>
          </a:xfrm>
        </p:spPr>
        <p:txBody>
          <a:bodyPr vert="horz" lIns="91440" tIns="45720" rIns="91440" bIns="45720" rtlCol="0" anchor="t">
            <a:normAutofit/>
          </a:bodyPr>
          <a:lstStyle/>
          <a:p>
            <a:pPr marL="457200" indent="-457200">
              <a:buFont typeface="Arial" panose="020B0604020202020204" pitchFamily="34" charset="0"/>
              <a:buChar char="•"/>
            </a:pPr>
            <a:r>
              <a:rPr lang="en-US" sz="2400" dirty="0"/>
              <a:t>By using soil laboratory                                                                                                                                                manual</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dirty="0"/>
          </a:p>
        </p:txBody>
      </p:sp>
      <p:sp>
        <p:nvSpPr>
          <p:cNvPr id="10" name="Date Placeholder 3">
            <a:extLst>
              <a:ext uri="{FF2B5EF4-FFF2-40B4-BE49-F238E27FC236}">
                <a16:creationId xmlns:a16="http://schemas.microsoft.com/office/drawing/2014/main" id="{46CBFF39-EAD4-484B-9AED-698478A83618}"/>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4" name="Picture 3">
            <a:extLst>
              <a:ext uri="{FF2B5EF4-FFF2-40B4-BE49-F238E27FC236}">
                <a16:creationId xmlns:a16="http://schemas.microsoft.com/office/drawing/2014/main" id="{D31E8B7E-910A-41FC-9A79-20F951E701B2}"/>
              </a:ext>
            </a:extLst>
          </p:cNvPr>
          <p:cNvPicPr>
            <a:picLocks noChangeAspect="1"/>
          </p:cNvPicPr>
          <p:nvPr/>
        </p:nvPicPr>
        <p:blipFill>
          <a:blip r:embed="rId2"/>
          <a:stretch>
            <a:fillRect/>
          </a:stretch>
        </p:blipFill>
        <p:spPr>
          <a:xfrm>
            <a:off x="5114925" y="915601"/>
            <a:ext cx="5736578" cy="5026797"/>
          </a:xfrm>
          <a:prstGeom prst="rect">
            <a:avLst/>
          </a:prstGeom>
        </p:spPr>
      </p:pic>
    </p:spTree>
    <p:extLst>
      <p:ext uri="{BB962C8B-B14F-4D97-AF65-F5344CB8AC3E}">
        <p14:creationId xmlns:p14="http://schemas.microsoft.com/office/powerpoint/2010/main" val="1462777118"/>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445</TotalTime>
  <Words>1224</Words>
  <Application>Microsoft Office PowerPoint</Application>
  <PresentationFormat>Widescreen</PresentationFormat>
  <Paragraphs>227</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Lato</vt:lpstr>
      <vt:lpstr>Libre Franklin</vt:lpstr>
      <vt:lpstr>Tenorite</vt:lpstr>
      <vt:lpstr>Office Theme</vt:lpstr>
      <vt:lpstr>Soil analysis using machine learning</vt:lpstr>
      <vt:lpstr>Agenda</vt:lpstr>
      <vt:lpstr>Problem Statement</vt:lpstr>
      <vt:lpstr>Solution</vt:lpstr>
      <vt:lpstr>Literature review</vt:lpstr>
      <vt:lpstr>Dataset</vt:lpstr>
      <vt:lpstr>Preprocessing</vt:lpstr>
      <vt:lpstr>Features Extraction </vt:lpstr>
      <vt:lpstr>Discretization </vt:lpstr>
      <vt:lpstr>Methodology</vt:lpstr>
      <vt:lpstr>Libraries and tools</vt:lpstr>
      <vt:lpstr>ANN Regression Models Visualizations on pH Indexes</vt:lpstr>
      <vt:lpstr>ANN Regression Models Visualizations on Formula</vt:lpstr>
      <vt:lpstr>SVR Regression Models Visualizations on pH Indexes</vt:lpstr>
      <vt:lpstr>SVR Regression Models Visualizations on Formula</vt:lpstr>
      <vt:lpstr>DTR Regression Models Visualizations on pH Indexes</vt:lpstr>
      <vt:lpstr>DTR Regression Models Visualizations on Formula</vt:lpstr>
      <vt:lpstr>RFR Regression Models Visualizations on pH Indexes</vt:lpstr>
      <vt:lpstr>RFR Regression Models Visualizations on Formula</vt:lpstr>
      <vt:lpstr>CNN Regression Models Visualizations</vt:lpstr>
      <vt:lpstr>Regression Models Evaluations on pH Indexes</vt:lpstr>
      <vt:lpstr>Regression Models Evaluations on Formula</vt:lpstr>
      <vt:lpstr>PowerPoint Presentation</vt:lpstr>
      <vt:lpstr>PowerPoint Presentation</vt:lpstr>
      <vt:lpstr>Future plan</vt:lpstr>
      <vt:lpstr>Timeline </vt:lpstr>
      <vt:lpstr>Questions </vt:lpstr>
      <vt:lpstr>Thanks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Analysis using machine learning</dc:title>
  <dc:creator>Mahmood Yousaf</dc:creator>
  <cp:lastModifiedBy>Mahmood Yousaf</cp:lastModifiedBy>
  <cp:revision>38</cp:revision>
  <dcterms:created xsi:type="dcterms:W3CDTF">2022-01-25T07:34:40Z</dcterms:created>
  <dcterms:modified xsi:type="dcterms:W3CDTF">2022-01-25T15:06:02Z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